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1.xml" ContentType="application/vnd.openxmlformats-officedocument.themeOverride+xml"/>
  <Override PartName="/ppt/notesSlides/notesSlide12.xml" ContentType="application/vnd.openxmlformats-officedocument.presentationml.notesSlide+xml"/>
  <Override PartName="/ppt/theme/themeOverride2.xml" ContentType="application/vnd.openxmlformats-officedocument.themeOverr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3"/>
  </p:notesMasterIdLst>
  <p:sldIdLst>
    <p:sldId id="256" r:id="rId2"/>
    <p:sldId id="270" r:id="rId3"/>
    <p:sldId id="259" r:id="rId4"/>
    <p:sldId id="261" r:id="rId5"/>
    <p:sldId id="330" r:id="rId6"/>
    <p:sldId id="331" r:id="rId7"/>
    <p:sldId id="332" r:id="rId8"/>
    <p:sldId id="324" r:id="rId9"/>
    <p:sldId id="263" r:id="rId10"/>
    <p:sldId id="272" r:id="rId11"/>
    <p:sldId id="264" r:id="rId12"/>
    <p:sldId id="273" r:id="rId13"/>
    <p:sldId id="299" r:id="rId14"/>
    <p:sldId id="333" r:id="rId15"/>
    <p:sldId id="300" r:id="rId16"/>
    <p:sldId id="301" r:id="rId17"/>
    <p:sldId id="327" r:id="rId18"/>
    <p:sldId id="325" r:id="rId19"/>
    <p:sldId id="329" r:id="rId20"/>
    <p:sldId id="306" r:id="rId21"/>
    <p:sldId id="328" r:id="rId22"/>
    <p:sldId id="269" r:id="rId23"/>
    <p:sldId id="308" r:id="rId24"/>
    <p:sldId id="310" r:id="rId25"/>
    <p:sldId id="311" r:id="rId26"/>
    <p:sldId id="312" r:id="rId27"/>
    <p:sldId id="266" r:id="rId28"/>
    <p:sldId id="313" r:id="rId29"/>
    <p:sldId id="314" r:id="rId30"/>
    <p:sldId id="321" r:id="rId31"/>
    <p:sldId id="320" r:id="rId32"/>
    <p:sldId id="315" r:id="rId33"/>
    <p:sldId id="316" r:id="rId34"/>
    <p:sldId id="317" r:id="rId35"/>
    <p:sldId id="318" r:id="rId36"/>
    <p:sldId id="319" r:id="rId37"/>
    <p:sldId id="322" r:id="rId38"/>
    <p:sldId id="267" r:id="rId39"/>
    <p:sldId id="307" r:id="rId40"/>
    <p:sldId id="268" r:id="rId41"/>
    <p:sldId id="323"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F"/>
    <a:srgbClr val="F5F5F5"/>
    <a:srgbClr val="E5E4E2"/>
    <a:srgbClr val="FFFFCC"/>
    <a:srgbClr val="CCCCFF"/>
    <a:srgbClr val="E5E5E7"/>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854" autoAdjust="0"/>
    <p:restoredTop sz="94660"/>
  </p:normalViewPr>
  <p:slideViewPr>
    <p:cSldViewPr>
      <p:cViewPr varScale="1">
        <p:scale>
          <a:sx n="59" d="100"/>
          <a:sy n="59" d="100"/>
        </p:scale>
        <p:origin x="1336" y="52"/>
      </p:cViewPr>
      <p:guideLst>
        <p:guide orient="horz" pos="216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60D9B7-58BE-440D-9C15-20018A91E7EB}" type="doc">
      <dgm:prSet loTypeId="urn:microsoft.com/office/officeart/2005/8/layout/bProcess3" loCatId="process" qsTypeId="urn:microsoft.com/office/officeart/2005/8/quickstyle/simple1" qsCatId="simple" csTypeId="urn:microsoft.com/office/officeart/2005/8/colors/colorful4" csCatId="colorful" phldr="1"/>
      <dgm:spPr/>
    </dgm:pt>
    <dgm:pt modelId="{8DE7589F-A603-450D-90F3-E9AB9CB48CB3}">
      <dgm:prSet phldrT="[Text]"/>
      <dgm:spPr/>
      <dgm:t>
        <a:bodyPr/>
        <a:lstStyle/>
        <a:p>
          <a:r>
            <a:rPr lang="en-US" dirty="0"/>
            <a:t>Add Students Information in Database</a:t>
          </a:r>
        </a:p>
      </dgm:t>
    </dgm:pt>
    <dgm:pt modelId="{76F5F2F0-00DF-42EC-8580-CD134AB47B0A}" type="parTrans" cxnId="{59894870-1EBF-42D0-BC5C-3B50C3E77227}">
      <dgm:prSet/>
      <dgm:spPr/>
      <dgm:t>
        <a:bodyPr/>
        <a:lstStyle/>
        <a:p>
          <a:endParaRPr lang="en-US"/>
        </a:p>
      </dgm:t>
    </dgm:pt>
    <dgm:pt modelId="{44A1CD2F-FC30-4881-8F7B-D2254590395B}" type="sibTrans" cxnId="{59894870-1EBF-42D0-BC5C-3B50C3E77227}">
      <dgm:prSet/>
      <dgm:spPr>
        <a:solidFill>
          <a:schemeClr val="bg1"/>
        </a:solidFill>
        <a:ln w="50800">
          <a:solidFill>
            <a:schemeClr val="accent1"/>
          </a:solidFill>
          <a:tailEnd type="stealth"/>
        </a:ln>
      </dgm:spPr>
      <dgm:t>
        <a:bodyPr/>
        <a:lstStyle/>
        <a:p>
          <a:endParaRPr lang="en-US"/>
        </a:p>
      </dgm:t>
    </dgm:pt>
    <dgm:pt modelId="{10DBC3F3-4DA8-40FE-B77B-DB819FD94604}">
      <dgm:prSet phldrT="[Text]"/>
      <dgm:spPr/>
      <dgm:t>
        <a:bodyPr/>
        <a:lstStyle/>
        <a:p>
          <a:r>
            <a:rPr lang="en-US" dirty="0"/>
            <a:t>Mark Attendance using Euclidean Distance Formula for Face Recognition </a:t>
          </a:r>
        </a:p>
      </dgm:t>
    </dgm:pt>
    <dgm:pt modelId="{FBF86169-62F3-4E76-B7F1-45D66F88AB3E}" type="parTrans" cxnId="{B932B183-D662-407E-8811-957AA0C6279B}">
      <dgm:prSet/>
      <dgm:spPr/>
      <dgm:t>
        <a:bodyPr/>
        <a:lstStyle/>
        <a:p>
          <a:endParaRPr lang="en-US"/>
        </a:p>
      </dgm:t>
    </dgm:pt>
    <dgm:pt modelId="{2F40F8F5-C911-4CED-85F9-88211D7FE06F}" type="sibTrans" cxnId="{B932B183-D662-407E-8811-957AA0C6279B}">
      <dgm:prSet/>
      <dgm:spPr>
        <a:solidFill>
          <a:schemeClr val="bg1"/>
        </a:solidFill>
        <a:ln w="50800">
          <a:solidFill>
            <a:schemeClr val="accent1"/>
          </a:solidFill>
          <a:tailEnd type="stealth"/>
        </a:ln>
      </dgm:spPr>
      <dgm:t>
        <a:bodyPr/>
        <a:lstStyle/>
        <a:p>
          <a:endParaRPr lang="en-US"/>
        </a:p>
      </dgm:t>
    </dgm:pt>
    <dgm:pt modelId="{D1064386-B63A-4846-8076-882801BAAAE5}">
      <dgm:prSet phldrT="[Text]"/>
      <dgm:spPr/>
      <dgm:t>
        <a:bodyPr/>
        <a:lstStyle/>
        <a:p>
          <a:r>
            <a:rPr lang="en-US" dirty="0"/>
            <a:t>Save Attendance with Class Details, Date and Time in Database Table</a:t>
          </a:r>
        </a:p>
      </dgm:t>
    </dgm:pt>
    <dgm:pt modelId="{F25EB8BA-BBF0-4404-8F75-9158EA392C6D}" type="parTrans" cxnId="{1E57E840-B213-48EB-9E51-DE42D2070C93}">
      <dgm:prSet/>
      <dgm:spPr/>
      <dgm:t>
        <a:bodyPr/>
        <a:lstStyle/>
        <a:p>
          <a:endParaRPr lang="en-US"/>
        </a:p>
      </dgm:t>
    </dgm:pt>
    <dgm:pt modelId="{8FFCC564-0F35-47A3-823F-7E2BAA1AED73}" type="sibTrans" cxnId="{1E57E840-B213-48EB-9E51-DE42D2070C93}">
      <dgm:prSet/>
      <dgm:spPr>
        <a:solidFill>
          <a:schemeClr val="bg1"/>
        </a:solidFill>
        <a:ln w="50800">
          <a:solidFill>
            <a:schemeClr val="accent1"/>
          </a:solidFill>
          <a:tailEnd type="stealth"/>
        </a:ln>
      </dgm:spPr>
      <dgm:t>
        <a:bodyPr/>
        <a:lstStyle/>
        <a:p>
          <a:endParaRPr lang="en-US"/>
        </a:p>
      </dgm:t>
    </dgm:pt>
    <dgm:pt modelId="{937A8D53-7AB8-41AC-B66D-17D7C1F4FEE6}">
      <dgm:prSet phldrT="[Text]"/>
      <dgm:spPr/>
      <dgm:t>
        <a:bodyPr/>
        <a:lstStyle/>
        <a:p>
          <a:r>
            <a:rPr lang="en-US" dirty="0"/>
            <a:t>Create Dataset using </a:t>
          </a:r>
          <a:r>
            <a:rPr lang="en-US" dirty="0" err="1"/>
            <a:t>Haar</a:t>
          </a:r>
          <a:r>
            <a:rPr lang="en-US" dirty="0"/>
            <a:t> Cascade algorithm</a:t>
          </a:r>
        </a:p>
      </dgm:t>
    </dgm:pt>
    <dgm:pt modelId="{D9EA44B3-2F47-4B9A-87F2-0F1B97DF37B6}" type="parTrans" cxnId="{129E2E45-5F0D-4A4E-9815-F48CE8E160DB}">
      <dgm:prSet/>
      <dgm:spPr/>
      <dgm:t>
        <a:bodyPr/>
        <a:lstStyle/>
        <a:p>
          <a:endParaRPr lang="en-IN"/>
        </a:p>
      </dgm:t>
    </dgm:pt>
    <dgm:pt modelId="{5F7F5935-E0C5-4F61-AB0B-539E421A6ADE}" type="sibTrans" cxnId="{129E2E45-5F0D-4A4E-9815-F48CE8E160DB}">
      <dgm:prSet/>
      <dgm:spPr>
        <a:solidFill>
          <a:schemeClr val="bg1"/>
        </a:solidFill>
        <a:ln w="50800">
          <a:solidFill>
            <a:schemeClr val="accent1"/>
          </a:solidFill>
          <a:tailEnd type="stealth"/>
        </a:ln>
      </dgm:spPr>
      <dgm:t>
        <a:bodyPr/>
        <a:lstStyle/>
        <a:p>
          <a:endParaRPr lang="en-IN"/>
        </a:p>
      </dgm:t>
    </dgm:pt>
    <dgm:pt modelId="{E4480FCC-5B03-4053-8EC1-1D7F1E0F567C}">
      <dgm:prSet phldrT="[Text]"/>
      <dgm:spPr/>
      <dgm:t>
        <a:bodyPr/>
        <a:lstStyle/>
        <a:p>
          <a:r>
            <a:rPr lang="en-US" dirty="0"/>
            <a:t>Take Photos of respective student</a:t>
          </a:r>
        </a:p>
      </dgm:t>
    </dgm:pt>
    <dgm:pt modelId="{0570A9C2-E833-4177-9DFB-9C87B215E127}" type="parTrans" cxnId="{6A31A780-815E-47F8-9210-1EE6B57BB307}">
      <dgm:prSet/>
      <dgm:spPr/>
      <dgm:t>
        <a:bodyPr/>
        <a:lstStyle/>
        <a:p>
          <a:endParaRPr lang="en-IN"/>
        </a:p>
      </dgm:t>
    </dgm:pt>
    <dgm:pt modelId="{7855DE52-85F7-4E43-ABD3-AC344372E7CE}" type="sibTrans" cxnId="{6A31A780-815E-47F8-9210-1EE6B57BB307}">
      <dgm:prSet/>
      <dgm:spPr>
        <a:solidFill>
          <a:schemeClr val="bg1"/>
        </a:solidFill>
        <a:ln w="50800">
          <a:solidFill>
            <a:schemeClr val="accent1"/>
          </a:solidFill>
          <a:tailEnd type="stealth"/>
        </a:ln>
      </dgm:spPr>
      <dgm:t>
        <a:bodyPr/>
        <a:lstStyle/>
        <a:p>
          <a:endParaRPr lang="en-IN"/>
        </a:p>
      </dgm:t>
    </dgm:pt>
    <dgm:pt modelId="{A6581DCF-B5BC-4959-BA66-51703C9FBC18}">
      <dgm:prSet phldrT="[Text]"/>
      <dgm:spPr/>
      <dgm:t>
        <a:bodyPr/>
        <a:lstStyle/>
        <a:p>
          <a:r>
            <a:rPr lang="en-US" dirty="0"/>
            <a:t>Train Dataset using LBPH algorithm</a:t>
          </a:r>
        </a:p>
      </dgm:t>
    </dgm:pt>
    <dgm:pt modelId="{33B2ECD5-8224-4556-B7AF-6E4F50CF71FA}" type="sibTrans" cxnId="{BB49F12F-59A5-4061-AF4D-57EDA31DADA9}">
      <dgm:prSet/>
      <dgm:spPr>
        <a:solidFill>
          <a:schemeClr val="bg1"/>
        </a:solidFill>
        <a:ln w="50800">
          <a:solidFill>
            <a:schemeClr val="accent1"/>
          </a:solidFill>
          <a:tailEnd type="stealth"/>
        </a:ln>
      </dgm:spPr>
      <dgm:t>
        <a:bodyPr/>
        <a:lstStyle/>
        <a:p>
          <a:endParaRPr lang="en-US"/>
        </a:p>
      </dgm:t>
    </dgm:pt>
    <dgm:pt modelId="{1AF25EB3-54D1-454C-9357-3A3CF4A58A04}" type="parTrans" cxnId="{BB49F12F-59A5-4061-AF4D-57EDA31DADA9}">
      <dgm:prSet/>
      <dgm:spPr/>
      <dgm:t>
        <a:bodyPr/>
        <a:lstStyle/>
        <a:p>
          <a:endParaRPr lang="en-US"/>
        </a:p>
      </dgm:t>
    </dgm:pt>
    <dgm:pt modelId="{88FBD046-3416-4108-9696-3D3477E6A367}">
      <dgm:prSet phldrT="[Text]"/>
      <dgm:spPr/>
      <dgm:t>
        <a:bodyPr/>
        <a:lstStyle/>
        <a:p>
          <a:r>
            <a:rPr lang="en-US" dirty="0"/>
            <a:t>XML file is generated after Training Data</a:t>
          </a:r>
        </a:p>
      </dgm:t>
    </dgm:pt>
    <dgm:pt modelId="{FA7A425B-4E84-462F-8B75-D08DD4BADEAF}" type="parTrans" cxnId="{E3390C6D-5C59-4C27-BB18-8249D3F41A53}">
      <dgm:prSet/>
      <dgm:spPr/>
      <dgm:t>
        <a:bodyPr/>
        <a:lstStyle/>
        <a:p>
          <a:endParaRPr lang="en-IN"/>
        </a:p>
      </dgm:t>
    </dgm:pt>
    <dgm:pt modelId="{AFDF32F3-F5A0-4329-8FBF-B87D9540E361}" type="sibTrans" cxnId="{E3390C6D-5C59-4C27-BB18-8249D3F41A53}">
      <dgm:prSet/>
      <dgm:spPr>
        <a:solidFill>
          <a:schemeClr val="bg1"/>
        </a:solidFill>
        <a:ln w="50800">
          <a:solidFill>
            <a:schemeClr val="accent1"/>
          </a:solidFill>
          <a:tailEnd type="stealth"/>
        </a:ln>
      </dgm:spPr>
      <dgm:t>
        <a:bodyPr/>
        <a:lstStyle/>
        <a:p>
          <a:endParaRPr lang="en-IN"/>
        </a:p>
      </dgm:t>
    </dgm:pt>
    <dgm:pt modelId="{68DC79E2-CFE5-4ABD-ACFF-B3159F40505B}">
      <dgm:prSet phldrT="[Text]"/>
      <dgm:spPr/>
      <dgm:t>
        <a:bodyPr/>
        <a:lstStyle/>
        <a:p>
          <a:r>
            <a:rPr lang="en-US" dirty="0"/>
            <a:t>Take Attendance on basis of Class Details</a:t>
          </a:r>
        </a:p>
      </dgm:t>
    </dgm:pt>
    <dgm:pt modelId="{21FA7A18-6744-4812-A65C-2C0121ACBF9B}" type="parTrans" cxnId="{D90DA8A8-42C5-41D1-A914-6964925ADF40}">
      <dgm:prSet/>
      <dgm:spPr/>
      <dgm:t>
        <a:bodyPr/>
        <a:lstStyle/>
        <a:p>
          <a:endParaRPr lang="en-IN"/>
        </a:p>
      </dgm:t>
    </dgm:pt>
    <dgm:pt modelId="{0E3D2558-1029-4EF4-BE80-1B18AC9E6FAC}" type="sibTrans" cxnId="{D90DA8A8-42C5-41D1-A914-6964925ADF40}">
      <dgm:prSet/>
      <dgm:spPr>
        <a:solidFill>
          <a:schemeClr val="bg1"/>
        </a:solidFill>
        <a:ln w="50800">
          <a:solidFill>
            <a:schemeClr val="accent1"/>
          </a:solidFill>
          <a:tailEnd type="stealth"/>
        </a:ln>
      </dgm:spPr>
      <dgm:t>
        <a:bodyPr/>
        <a:lstStyle/>
        <a:p>
          <a:endParaRPr lang="en-IN"/>
        </a:p>
      </dgm:t>
    </dgm:pt>
    <dgm:pt modelId="{C71C64C7-9509-40EC-9A1A-B0E14ABF2723}">
      <dgm:prSet phldrT="[Text]"/>
      <dgm:spPr/>
      <dgm:t>
        <a:bodyPr/>
        <a:lstStyle/>
        <a:p>
          <a:r>
            <a:rPr lang="en-US" dirty="0"/>
            <a:t>View Attendance on basis of Class Details and Date</a:t>
          </a:r>
        </a:p>
      </dgm:t>
    </dgm:pt>
    <dgm:pt modelId="{59C38B21-61B9-4299-831A-299443DABED7}" type="parTrans" cxnId="{D333B971-A27F-47FB-9294-0E6F092E9F9F}">
      <dgm:prSet/>
      <dgm:spPr/>
      <dgm:t>
        <a:bodyPr/>
        <a:lstStyle/>
        <a:p>
          <a:endParaRPr lang="en-IN"/>
        </a:p>
      </dgm:t>
    </dgm:pt>
    <dgm:pt modelId="{36D1F3D7-B2D7-4584-BEB7-FAAF41C0EB92}" type="sibTrans" cxnId="{D333B971-A27F-47FB-9294-0E6F092E9F9F}">
      <dgm:prSet/>
      <dgm:spPr>
        <a:solidFill>
          <a:schemeClr val="bg1"/>
        </a:solidFill>
        <a:ln w="50800">
          <a:solidFill>
            <a:schemeClr val="accent1"/>
          </a:solidFill>
          <a:tailEnd type="stealth"/>
        </a:ln>
      </dgm:spPr>
      <dgm:t>
        <a:bodyPr/>
        <a:lstStyle/>
        <a:p>
          <a:endParaRPr lang="en-IN"/>
        </a:p>
      </dgm:t>
    </dgm:pt>
    <dgm:pt modelId="{EF394D1C-AB8A-4DD1-A960-615DE650E51B}">
      <dgm:prSet phldrT="[Text]"/>
      <dgm:spPr/>
      <dgm:t>
        <a:bodyPr/>
        <a:lstStyle/>
        <a:p>
          <a:r>
            <a:rPr lang="en-US" dirty="0"/>
            <a:t>Export Attendance Report in PDF format </a:t>
          </a:r>
        </a:p>
      </dgm:t>
    </dgm:pt>
    <dgm:pt modelId="{4C77C3A4-2727-4F6F-9916-ECCD6B327945}" type="parTrans" cxnId="{681609F4-0CBB-4BC6-9468-483DA43B3156}">
      <dgm:prSet/>
      <dgm:spPr/>
      <dgm:t>
        <a:bodyPr/>
        <a:lstStyle/>
        <a:p>
          <a:endParaRPr lang="en-IN"/>
        </a:p>
      </dgm:t>
    </dgm:pt>
    <dgm:pt modelId="{6C8491D5-2226-4C19-8F6D-8F39B450A266}" type="sibTrans" cxnId="{681609F4-0CBB-4BC6-9468-483DA43B3156}">
      <dgm:prSet/>
      <dgm:spPr>
        <a:solidFill>
          <a:schemeClr val="bg1"/>
        </a:solidFill>
        <a:ln w="50800">
          <a:solidFill>
            <a:schemeClr val="accent1"/>
          </a:solidFill>
          <a:tailEnd type="stealth"/>
        </a:ln>
      </dgm:spPr>
      <dgm:t>
        <a:bodyPr/>
        <a:lstStyle/>
        <a:p>
          <a:endParaRPr lang="en-IN"/>
        </a:p>
      </dgm:t>
    </dgm:pt>
    <dgm:pt modelId="{A72E92C8-8D2F-4510-9482-D6EB5FF55F4F}">
      <dgm:prSet phldrT="[Text]"/>
      <dgm:spPr/>
      <dgm:t>
        <a:bodyPr/>
        <a:lstStyle/>
        <a:p>
          <a:r>
            <a:rPr lang="en-US" dirty="0"/>
            <a:t>END</a:t>
          </a:r>
        </a:p>
      </dgm:t>
    </dgm:pt>
    <dgm:pt modelId="{05C7B8C1-4C69-4A3D-9414-00D9E2F0D308}" type="parTrans" cxnId="{3C9C5558-DE83-485A-9B6B-C338A4CE5FA4}">
      <dgm:prSet/>
      <dgm:spPr/>
      <dgm:t>
        <a:bodyPr/>
        <a:lstStyle/>
        <a:p>
          <a:endParaRPr lang="en-IN"/>
        </a:p>
      </dgm:t>
    </dgm:pt>
    <dgm:pt modelId="{5C044951-A240-48A8-96F8-DECFEF0AB3C0}" type="sibTrans" cxnId="{3C9C5558-DE83-485A-9B6B-C338A4CE5FA4}">
      <dgm:prSet/>
      <dgm:spPr/>
      <dgm:t>
        <a:bodyPr/>
        <a:lstStyle/>
        <a:p>
          <a:endParaRPr lang="en-IN"/>
        </a:p>
      </dgm:t>
    </dgm:pt>
    <dgm:pt modelId="{1F8F1276-2FBC-4A82-A96C-93E6952440D7}">
      <dgm:prSet phldrT="[Text]"/>
      <dgm:spPr/>
      <dgm:t>
        <a:bodyPr/>
        <a:lstStyle/>
        <a:p>
          <a:r>
            <a:rPr lang="en-US" dirty="0"/>
            <a:t>START</a:t>
          </a:r>
        </a:p>
      </dgm:t>
    </dgm:pt>
    <dgm:pt modelId="{F3133CFC-D0CF-46FB-9229-EB39A6860702}" type="parTrans" cxnId="{B309786F-23BB-4F50-9164-2FDABD1F5A7B}">
      <dgm:prSet/>
      <dgm:spPr/>
      <dgm:t>
        <a:bodyPr/>
        <a:lstStyle/>
        <a:p>
          <a:endParaRPr lang="en-IN"/>
        </a:p>
      </dgm:t>
    </dgm:pt>
    <dgm:pt modelId="{2BAACB5F-87BE-4F01-B133-292D96766A50}" type="sibTrans" cxnId="{B309786F-23BB-4F50-9164-2FDABD1F5A7B}">
      <dgm:prSet/>
      <dgm:spPr>
        <a:solidFill>
          <a:schemeClr val="bg1"/>
        </a:solidFill>
        <a:ln w="50800">
          <a:solidFill>
            <a:schemeClr val="accent1"/>
          </a:solidFill>
          <a:tailEnd type="stealth"/>
        </a:ln>
      </dgm:spPr>
      <dgm:t>
        <a:bodyPr/>
        <a:lstStyle/>
        <a:p>
          <a:endParaRPr lang="en-IN"/>
        </a:p>
      </dgm:t>
    </dgm:pt>
    <dgm:pt modelId="{AA1CD3B2-5D27-4CCB-B1FF-4F573624DD58}" type="pres">
      <dgm:prSet presAssocID="{3460D9B7-58BE-440D-9C15-20018A91E7EB}" presName="Name0" presStyleCnt="0">
        <dgm:presLayoutVars>
          <dgm:dir/>
          <dgm:resizeHandles val="exact"/>
        </dgm:presLayoutVars>
      </dgm:prSet>
      <dgm:spPr/>
    </dgm:pt>
    <dgm:pt modelId="{A16AD30B-3FD7-4260-95BE-E27AA9FFE3DA}" type="pres">
      <dgm:prSet presAssocID="{1F8F1276-2FBC-4A82-A96C-93E6952440D7}" presName="node" presStyleLbl="node1" presStyleIdx="0" presStyleCnt="12">
        <dgm:presLayoutVars>
          <dgm:bulletEnabled val="1"/>
        </dgm:presLayoutVars>
      </dgm:prSet>
      <dgm:spPr/>
    </dgm:pt>
    <dgm:pt modelId="{BBA326DD-734E-46F8-856C-7EB2B3211F1C}" type="pres">
      <dgm:prSet presAssocID="{2BAACB5F-87BE-4F01-B133-292D96766A50}" presName="sibTrans" presStyleLbl="sibTrans1D1" presStyleIdx="0" presStyleCnt="11"/>
      <dgm:spPr/>
    </dgm:pt>
    <dgm:pt modelId="{4E87C59D-99E0-4ABD-B7F1-4AFAC889D9E1}" type="pres">
      <dgm:prSet presAssocID="{2BAACB5F-87BE-4F01-B133-292D96766A50}" presName="connectorText" presStyleLbl="sibTrans1D1" presStyleIdx="0" presStyleCnt="11"/>
      <dgm:spPr/>
    </dgm:pt>
    <dgm:pt modelId="{1AD96440-E56A-4B9E-9B11-9A6497211E03}" type="pres">
      <dgm:prSet presAssocID="{8DE7589F-A603-450D-90F3-E9AB9CB48CB3}" presName="node" presStyleLbl="node1" presStyleIdx="1" presStyleCnt="12">
        <dgm:presLayoutVars>
          <dgm:bulletEnabled val="1"/>
        </dgm:presLayoutVars>
      </dgm:prSet>
      <dgm:spPr/>
    </dgm:pt>
    <dgm:pt modelId="{BD6E37E5-E28E-46F9-9833-9F017D85E604}" type="pres">
      <dgm:prSet presAssocID="{44A1CD2F-FC30-4881-8F7B-D2254590395B}" presName="sibTrans" presStyleLbl="sibTrans1D1" presStyleIdx="1" presStyleCnt="11"/>
      <dgm:spPr/>
    </dgm:pt>
    <dgm:pt modelId="{EE62924D-8A66-419C-9935-1B9B2D82CBB0}" type="pres">
      <dgm:prSet presAssocID="{44A1CD2F-FC30-4881-8F7B-D2254590395B}" presName="connectorText" presStyleLbl="sibTrans1D1" presStyleIdx="1" presStyleCnt="11"/>
      <dgm:spPr/>
    </dgm:pt>
    <dgm:pt modelId="{9BC641F8-C6F6-4916-9F06-0D0DCF9E937C}" type="pres">
      <dgm:prSet presAssocID="{E4480FCC-5B03-4053-8EC1-1D7F1E0F567C}" presName="node" presStyleLbl="node1" presStyleIdx="2" presStyleCnt="12">
        <dgm:presLayoutVars>
          <dgm:bulletEnabled val="1"/>
        </dgm:presLayoutVars>
      </dgm:prSet>
      <dgm:spPr/>
    </dgm:pt>
    <dgm:pt modelId="{42142330-7AEF-4CB7-A202-798A5BB7F966}" type="pres">
      <dgm:prSet presAssocID="{7855DE52-85F7-4E43-ABD3-AC344372E7CE}" presName="sibTrans" presStyleLbl="sibTrans1D1" presStyleIdx="2" presStyleCnt="11"/>
      <dgm:spPr/>
    </dgm:pt>
    <dgm:pt modelId="{6F34AC02-1A0E-4B0A-83D6-41651DE718E9}" type="pres">
      <dgm:prSet presAssocID="{7855DE52-85F7-4E43-ABD3-AC344372E7CE}" presName="connectorText" presStyleLbl="sibTrans1D1" presStyleIdx="2" presStyleCnt="11"/>
      <dgm:spPr/>
    </dgm:pt>
    <dgm:pt modelId="{F7539E90-EDD1-4639-957C-A26CAA409341}" type="pres">
      <dgm:prSet presAssocID="{937A8D53-7AB8-41AC-B66D-17D7C1F4FEE6}" presName="node" presStyleLbl="node1" presStyleIdx="3" presStyleCnt="12">
        <dgm:presLayoutVars>
          <dgm:bulletEnabled val="1"/>
        </dgm:presLayoutVars>
      </dgm:prSet>
      <dgm:spPr/>
    </dgm:pt>
    <dgm:pt modelId="{CD3EEEBF-2A5F-4D91-806B-68384EFF6104}" type="pres">
      <dgm:prSet presAssocID="{5F7F5935-E0C5-4F61-AB0B-539E421A6ADE}" presName="sibTrans" presStyleLbl="sibTrans1D1" presStyleIdx="3" presStyleCnt="11"/>
      <dgm:spPr/>
    </dgm:pt>
    <dgm:pt modelId="{C455A69E-6B7F-487E-86FF-3A475427825C}" type="pres">
      <dgm:prSet presAssocID="{5F7F5935-E0C5-4F61-AB0B-539E421A6ADE}" presName="connectorText" presStyleLbl="sibTrans1D1" presStyleIdx="3" presStyleCnt="11"/>
      <dgm:spPr/>
    </dgm:pt>
    <dgm:pt modelId="{8A8BB243-581F-4980-860E-C35D381027E6}" type="pres">
      <dgm:prSet presAssocID="{A6581DCF-B5BC-4959-BA66-51703C9FBC18}" presName="node" presStyleLbl="node1" presStyleIdx="4" presStyleCnt="12" custLinFactNeighborX="-93" custLinFactNeighborY="1267">
        <dgm:presLayoutVars>
          <dgm:bulletEnabled val="1"/>
        </dgm:presLayoutVars>
      </dgm:prSet>
      <dgm:spPr/>
    </dgm:pt>
    <dgm:pt modelId="{C1D25F7F-09DE-4CC5-8BD3-4ECB033C7679}" type="pres">
      <dgm:prSet presAssocID="{33B2ECD5-8224-4556-B7AF-6E4F50CF71FA}" presName="sibTrans" presStyleLbl="sibTrans1D1" presStyleIdx="4" presStyleCnt="11"/>
      <dgm:spPr/>
    </dgm:pt>
    <dgm:pt modelId="{7F4F4D6C-EA53-4AFF-ABDD-AA84FFAAF5FC}" type="pres">
      <dgm:prSet presAssocID="{33B2ECD5-8224-4556-B7AF-6E4F50CF71FA}" presName="connectorText" presStyleLbl="sibTrans1D1" presStyleIdx="4" presStyleCnt="11"/>
      <dgm:spPr/>
    </dgm:pt>
    <dgm:pt modelId="{8717185F-7436-4560-8831-0EF679A24999}" type="pres">
      <dgm:prSet presAssocID="{88FBD046-3416-4108-9696-3D3477E6A367}" presName="node" presStyleLbl="node1" presStyleIdx="5" presStyleCnt="12">
        <dgm:presLayoutVars>
          <dgm:bulletEnabled val="1"/>
        </dgm:presLayoutVars>
      </dgm:prSet>
      <dgm:spPr/>
    </dgm:pt>
    <dgm:pt modelId="{04F0DE0F-A07E-4B4D-BBDF-BAAD34EFB5D8}" type="pres">
      <dgm:prSet presAssocID="{AFDF32F3-F5A0-4329-8FBF-B87D9540E361}" presName="sibTrans" presStyleLbl="sibTrans1D1" presStyleIdx="5" presStyleCnt="11"/>
      <dgm:spPr/>
    </dgm:pt>
    <dgm:pt modelId="{05507C03-69D3-4A39-AF65-E514E5D3DDA3}" type="pres">
      <dgm:prSet presAssocID="{AFDF32F3-F5A0-4329-8FBF-B87D9540E361}" presName="connectorText" presStyleLbl="sibTrans1D1" presStyleIdx="5" presStyleCnt="11"/>
      <dgm:spPr/>
    </dgm:pt>
    <dgm:pt modelId="{3DF0A035-0448-4554-AF25-294F072E16BC}" type="pres">
      <dgm:prSet presAssocID="{68DC79E2-CFE5-4ABD-ACFF-B3159F40505B}" presName="node" presStyleLbl="node1" presStyleIdx="6" presStyleCnt="12">
        <dgm:presLayoutVars>
          <dgm:bulletEnabled val="1"/>
        </dgm:presLayoutVars>
      </dgm:prSet>
      <dgm:spPr/>
    </dgm:pt>
    <dgm:pt modelId="{73CF013B-60CD-4C8A-A684-76C23A4DD5DE}" type="pres">
      <dgm:prSet presAssocID="{0E3D2558-1029-4EF4-BE80-1B18AC9E6FAC}" presName="sibTrans" presStyleLbl="sibTrans1D1" presStyleIdx="6" presStyleCnt="11"/>
      <dgm:spPr/>
    </dgm:pt>
    <dgm:pt modelId="{3C75F073-45AA-467E-A27A-6D4D6BEB249B}" type="pres">
      <dgm:prSet presAssocID="{0E3D2558-1029-4EF4-BE80-1B18AC9E6FAC}" presName="connectorText" presStyleLbl="sibTrans1D1" presStyleIdx="6" presStyleCnt="11"/>
      <dgm:spPr/>
    </dgm:pt>
    <dgm:pt modelId="{1301CF5F-BE49-4471-92D7-CA4FB0CED441}" type="pres">
      <dgm:prSet presAssocID="{10DBC3F3-4DA8-40FE-B77B-DB819FD94604}" presName="node" presStyleLbl="node1" presStyleIdx="7" presStyleCnt="12">
        <dgm:presLayoutVars>
          <dgm:bulletEnabled val="1"/>
        </dgm:presLayoutVars>
      </dgm:prSet>
      <dgm:spPr/>
    </dgm:pt>
    <dgm:pt modelId="{7D0E0717-2098-4EE0-B892-FB6AD6E3CD08}" type="pres">
      <dgm:prSet presAssocID="{2F40F8F5-C911-4CED-85F9-88211D7FE06F}" presName="sibTrans" presStyleLbl="sibTrans1D1" presStyleIdx="7" presStyleCnt="11"/>
      <dgm:spPr/>
    </dgm:pt>
    <dgm:pt modelId="{56474CAB-8287-4A9C-B0BE-EBB2E019983B}" type="pres">
      <dgm:prSet presAssocID="{2F40F8F5-C911-4CED-85F9-88211D7FE06F}" presName="connectorText" presStyleLbl="sibTrans1D1" presStyleIdx="7" presStyleCnt="11"/>
      <dgm:spPr/>
    </dgm:pt>
    <dgm:pt modelId="{F618451C-F6DB-480D-BC50-27787D28ADFE}" type="pres">
      <dgm:prSet presAssocID="{D1064386-B63A-4846-8076-882801BAAAE5}" presName="node" presStyleLbl="node1" presStyleIdx="8" presStyleCnt="12">
        <dgm:presLayoutVars>
          <dgm:bulletEnabled val="1"/>
        </dgm:presLayoutVars>
      </dgm:prSet>
      <dgm:spPr/>
    </dgm:pt>
    <dgm:pt modelId="{532AB95E-1CF3-4BDD-A9ED-D8EDE5FD6441}" type="pres">
      <dgm:prSet presAssocID="{8FFCC564-0F35-47A3-823F-7E2BAA1AED73}" presName="sibTrans" presStyleLbl="sibTrans1D1" presStyleIdx="8" presStyleCnt="11"/>
      <dgm:spPr/>
    </dgm:pt>
    <dgm:pt modelId="{4096E9A9-3068-4716-9C06-2F0E920F19AB}" type="pres">
      <dgm:prSet presAssocID="{8FFCC564-0F35-47A3-823F-7E2BAA1AED73}" presName="connectorText" presStyleLbl="sibTrans1D1" presStyleIdx="8" presStyleCnt="11"/>
      <dgm:spPr/>
    </dgm:pt>
    <dgm:pt modelId="{910E0824-37F8-4724-A6A4-01850FF5D5AD}" type="pres">
      <dgm:prSet presAssocID="{C71C64C7-9509-40EC-9A1A-B0E14ABF2723}" presName="node" presStyleLbl="node1" presStyleIdx="9" presStyleCnt="12">
        <dgm:presLayoutVars>
          <dgm:bulletEnabled val="1"/>
        </dgm:presLayoutVars>
      </dgm:prSet>
      <dgm:spPr/>
    </dgm:pt>
    <dgm:pt modelId="{44C55EC1-EED0-4EDF-8B9E-256FE9F6980F}" type="pres">
      <dgm:prSet presAssocID="{36D1F3D7-B2D7-4584-BEB7-FAAF41C0EB92}" presName="sibTrans" presStyleLbl="sibTrans1D1" presStyleIdx="9" presStyleCnt="11"/>
      <dgm:spPr/>
    </dgm:pt>
    <dgm:pt modelId="{695B8C20-9DA9-4B40-8F2F-837C00362F4B}" type="pres">
      <dgm:prSet presAssocID="{36D1F3D7-B2D7-4584-BEB7-FAAF41C0EB92}" presName="connectorText" presStyleLbl="sibTrans1D1" presStyleIdx="9" presStyleCnt="11"/>
      <dgm:spPr/>
    </dgm:pt>
    <dgm:pt modelId="{883AB403-5712-4708-8B20-1F3CADCA583B}" type="pres">
      <dgm:prSet presAssocID="{EF394D1C-AB8A-4DD1-A960-615DE650E51B}" presName="node" presStyleLbl="node1" presStyleIdx="10" presStyleCnt="12">
        <dgm:presLayoutVars>
          <dgm:bulletEnabled val="1"/>
        </dgm:presLayoutVars>
      </dgm:prSet>
      <dgm:spPr/>
    </dgm:pt>
    <dgm:pt modelId="{5143966A-C913-4A62-B5C8-D54723B22A88}" type="pres">
      <dgm:prSet presAssocID="{6C8491D5-2226-4C19-8F6D-8F39B450A266}" presName="sibTrans" presStyleLbl="sibTrans1D1" presStyleIdx="10" presStyleCnt="11"/>
      <dgm:spPr/>
    </dgm:pt>
    <dgm:pt modelId="{0DB8BD8F-1FBD-432F-B41C-19BD756A8047}" type="pres">
      <dgm:prSet presAssocID="{6C8491D5-2226-4C19-8F6D-8F39B450A266}" presName="connectorText" presStyleLbl="sibTrans1D1" presStyleIdx="10" presStyleCnt="11"/>
      <dgm:spPr/>
    </dgm:pt>
    <dgm:pt modelId="{B2F656EC-B64E-4F58-9F15-CADFCB77FA86}" type="pres">
      <dgm:prSet presAssocID="{A72E92C8-8D2F-4510-9482-D6EB5FF55F4F}" presName="node" presStyleLbl="node1" presStyleIdx="11" presStyleCnt="12">
        <dgm:presLayoutVars>
          <dgm:bulletEnabled val="1"/>
        </dgm:presLayoutVars>
      </dgm:prSet>
      <dgm:spPr/>
    </dgm:pt>
  </dgm:ptLst>
  <dgm:cxnLst>
    <dgm:cxn modelId="{68173816-4153-4460-9BE5-F27088B2ED65}" type="presOf" srcId="{3460D9B7-58BE-440D-9C15-20018A91E7EB}" destId="{AA1CD3B2-5D27-4CCB-B1FF-4F573624DD58}" srcOrd="0" destOrd="0" presId="urn:microsoft.com/office/officeart/2005/8/layout/bProcess3"/>
    <dgm:cxn modelId="{FBBA0018-915E-4767-AB84-A786DF083064}" type="presOf" srcId="{10DBC3F3-4DA8-40FE-B77B-DB819FD94604}" destId="{1301CF5F-BE49-4471-92D7-CA4FB0CED441}" srcOrd="0" destOrd="0" presId="urn:microsoft.com/office/officeart/2005/8/layout/bProcess3"/>
    <dgm:cxn modelId="{3F7F8522-8A1E-4D78-A46E-6F1D16B4AAF6}" type="presOf" srcId="{AFDF32F3-F5A0-4329-8FBF-B87D9540E361}" destId="{04F0DE0F-A07E-4B4D-BBDF-BAAD34EFB5D8}" srcOrd="0" destOrd="0" presId="urn:microsoft.com/office/officeart/2005/8/layout/bProcess3"/>
    <dgm:cxn modelId="{77969B22-8571-4C61-98C2-79D3B97EF90C}" type="presOf" srcId="{AFDF32F3-F5A0-4329-8FBF-B87D9540E361}" destId="{05507C03-69D3-4A39-AF65-E514E5D3DDA3}" srcOrd="1" destOrd="0" presId="urn:microsoft.com/office/officeart/2005/8/layout/bProcess3"/>
    <dgm:cxn modelId="{BB49F12F-59A5-4061-AF4D-57EDA31DADA9}" srcId="{3460D9B7-58BE-440D-9C15-20018A91E7EB}" destId="{A6581DCF-B5BC-4959-BA66-51703C9FBC18}" srcOrd="4" destOrd="0" parTransId="{1AF25EB3-54D1-454C-9357-3A3CF4A58A04}" sibTransId="{33B2ECD5-8224-4556-B7AF-6E4F50CF71FA}"/>
    <dgm:cxn modelId="{EB9B7430-79C3-46EC-8524-BD08559068D2}" type="presOf" srcId="{5F7F5935-E0C5-4F61-AB0B-539E421A6ADE}" destId="{CD3EEEBF-2A5F-4D91-806B-68384EFF6104}" srcOrd="0" destOrd="0" presId="urn:microsoft.com/office/officeart/2005/8/layout/bProcess3"/>
    <dgm:cxn modelId="{1E57E840-B213-48EB-9E51-DE42D2070C93}" srcId="{3460D9B7-58BE-440D-9C15-20018A91E7EB}" destId="{D1064386-B63A-4846-8076-882801BAAAE5}" srcOrd="8" destOrd="0" parTransId="{F25EB8BA-BBF0-4404-8F75-9158EA392C6D}" sibTransId="{8FFCC564-0F35-47A3-823F-7E2BAA1AED73}"/>
    <dgm:cxn modelId="{CABDBE5F-5F9F-4B88-A106-2B41DC0F9B40}" type="presOf" srcId="{0E3D2558-1029-4EF4-BE80-1B18AC9E6FAC}" destId="{3C75F073-45AA-467E-A27A-6D4D6BEB249B}" srcOrd="1" destOrd="0" presId="urn:microsoft.com/office/officeart/2005/8/layout/bProcess3"/>
    <dgm:cxn modelId="{7983FE61-6377-410E-8D92-41BBEE04A3B7}" type="presOf" srcId="{1F8F1276-2FBC-4A82-A96C-93E6952440D7}" destId="{A16AD30B-3FD7-4260-95BE-E27AA9FFE3DA}" srcOrd="0" destOrd="0" presId="urn:microsoft.com/office/officeart/2005/8/layout/bProcess3"/>
    <dgm:cxn modelId="{129E2E45-5F0D-4A4E-9815-F48CE8E160DB}" srcId="{3460D9B7-58BE-440D-9C15-20018A91E7EB}" destId="{937A8D53-7AB8-41AC-B66D-17D7C1F4FEE6}" srcOrd="3" destOrd="0" parTransId="{D9EA44B3-2F47-4B9A-87F2-0F1B97DF37B6}" sibTransId="{5F7F5935-E0C5-4F61-AB0B-539E421A6ADE}"/>
    <dgm:cxn modelId="{97230B4C-4FCE-4D19-AF51-473F01234E71}" type="presOf" srcId="{36D1F3D7-B2D7-4584-BEB7-FAAF41C0EB92}" destId="{44C55EC1-EED0-4EDF-8B9E-256FE9F6980F}" srcOrd="0" destOrd="0" presId="urn:microsoft.com/office/officeart/2005/8/layout/bProcess3"/>
    <dgm:cxn modelId="{E3390C6D-5C59-4C27-BB18-8249D3F41A53}" srcId="{3460D9B7-58BE-440D-9C15-20018A91E7EB}" destId="{88FBD046-3416-4108-9696-3D3477E6A367}" srcOrd="5" destOrd="0" parTransId="{FA7A425B-4E84-462F-8B75-D08DD4BADEAF}" sibTransId="{AFDF32F3-F5A0-4329-8FBF-B87D9540E361}"/>
    <dgm:cxn modelId="{784A504F-33DD-4196-9446-F3E19FE44FCE}" type="presOf" srcId="{7855DE52-85F7-4E43-ABD3-AC344372E7CE}" destId="{42142330-7AEF-4CB7-A202-798A5BB7F966}" srcOrd="0" destOrd="0" presId="urn:microsoft.com/office/officeart/2005/8/layout/bProcess3"/>
    <dgm:cxn modelId="{B309786F-23BB-4F50-9164-2FDABD1F5A7B}" srcId="{3460D9B7-58BE-440D-9C15-20018A91E7EB}" destId="{1F8F1276-2FBC-4A82-A96C-93E6952440D7}" srcOrd="0" destOrd="0" parTransId="{F3133CFC-D0CF-46FB-9229-EB39A6860702}" sibTransId="{2BAACB5F-87BE-4F01-B133-292D96766A50}"/>
    <dgm:cxn modelId="{E2C80050-5EE5-4924-93D2-C24A47989C02}" type="presOf" srcId="{33B2ECD5-8224-4556-B7AF-6E4F50CF71FA}" destId="{C1D25F7F-09DE-4CC5-8BD3-4ECB033C7679}" srcOrd="0" destOrd="0" presId="urn:microsoft.com/office/officeart/2005/8/layout/bProcess3"/>
    <dgm:cxn modelId="{59894870-1EBF-42D0-BC5C-3B50C3E77227}" srcId="{3460D9B7-58BE-440D-9C15-20018A91E7EB}" destId="{8DE7589F-A603-450D-90F3-E9AB9CB48CB3}" srcOrd="1" destOrd="0" parTransId="{76F5F2F0-00DF-42EC-8580-CD134AB47B0A}" sibTransId="{44A1CD2F-FC30-4881-8F7B-D2254590395B}"/>
    <dgm:cxn modelId="{D333B971-A27F-47FB-9294-0E6F092E9F9F}" srcId="{3460D9B7-58BE-440D-9C15-20018A91E7EB}" destId="{C71C64C7-9509-40EC-9A1A-B0E14ABF2723}" srcOrd="9" destOrd="0" parTransId="{59C38B21-61B9-4299-831A-299443DABED7}" sibTransId="{36D1F3D7-B2D7-4584-BEB7-FAAF41C0EB92}"/>
    <dgm:cxn modelId="{D1925973-5EE4-4720-9F96-B3B7B230A017}" type="presOf" srcId="{E4480FCC-5B03-4053-8EC1-1D7F1E0F567C}" destId="{9BC641F8-C6F6-4916-9F06-0D0DCF9E937C}" srcOrd="0" destOrd="0" presId="urn:microsoft.com/office/officeart/2005/8/layout/bProcess3"/>
    <dgm:cxn modelId="{062DCC77-9673-4392-82C3-76EC56188EA5}" type="presOf" srcId="{D1064386-B63A-4846-8076-882801BAAAE5}" destId="{F618451C-F6DB-480D-BC50-27787D28ADFE}" srcOrd="0" destOrd="0" presId="urn:microsoft.com/office/officeart/2005/8/layout/bProcess3"/>
    <dgm:cxn modelId="{3C9C5558-DE83-485A-9B6B-C338A4CE5FA4}" srcId="{3460D9B7-58BE-440D-9C15-20018A91E7EB}" destId="{A72E92C8-8D2F-4510-9482-D6EB5FF55F4F}" srcOrd="11" destOrd="0" parTransId="{05C7B8C1-4C69-4A3D-9414-00D9E2F0D308}" sibTransId="{5C044951-A240-48A8-96F8-DECFEF0AB3C0}"/>
    <dgm:cxn modelId="{D017BC79-A934-4B50-91F7-D5C3984B453C}" type="presOf" srcId="{6C8491D5-2226-4C19-8F6D-8F39B450A266}" destId="{0DB8BD8F-1FBD-432F-B41C-19BD756A8047}" srcOrd="1" destOrd="0" presId="urn:microsoft.com/office/officeart/2005/8/layout/bProcess3"/>
    <dgm:cxn modelId="{10A6525A-BE80-445F-97BC-ABB30D0ED33B}" type="presOf" srcId="{7855DE52-85F7-4E43-ABD3-AC344372E7CE}" destId="{6F34AC02-1A0E-4B0A-83D6-41651DE718E9}" srcOrd="1" destOrd="0" presId="urn:microsoft.com/office/officeart/2005/8/layout/bProcess3"/>
    <dgm:cxn modelId="{432C957A-F6DE-488F-A21C-9C4FD07C2AAB}" type="presOf" srcId="{8FFCC564-0F35-47A3-823F-7E2BAA1AED73}" destId="{4096E9A9-3068-4716-9C06-2F0E920F19AB}" srcOrd="1" destOrd="0" presId="urn:microsoft.com/office/officeart/2005/8/layout/bProcess3"/>
    <dgm:cxn modelId="{36E7E67C-4B4B-4F4D-888C-FF93D3B9972E}" type="presOf" srcId="{2F40F8F5-C911-4CED-85F9-88211D7FE06F}" destId="{56474CAB-8287-4A9C-B0BE-EBB2E019983B}" srcOrd="1" destOrd="0" presId="urn:microsoft.com/office/officeart/2005/8/layout/bProcess3"/>
    <dgm:cxn modelId="{2D0E0D80-6818-487A-95DA-40E5A90194C0}" type="presOf" srcId="{937A8D53-7AB8-41AC-B66D-17D7C1F4FEE6}" destId="{F7539E90-EDD1-4639-957C-A26CAA409341}" srcOrd="0" destOrd="0" presId="urn:microsoft.com/office/officeart/2005/8/layout/bProcess3"/>
    <dgm:cxn modelId="{6A31A780-815E-47F8-9210-1EE6B57BB307}" srcId="{3460D9B7-58BE-440D-9C15-20018A91E7EB}" destId="{E4480FCC-5B03-4053-8EC1-1D7F1E0F567C}" srcOrd="2" destOrd="0" parTransId="{0570A9C2-E833-4177-9DFB-9C87B215E127}" sibTransId="{7855DE52-85F7-4E43-ABD3-AC344372E7CE}"/>
    <dgm:cxn modelId="{B932B183-D662-407E-8811-957AA0C6279B}" srcId="{3460D9B7-58BE-440D-9C15-20018A91E7EB}" destId="{10DBC3F3-4DA8-40FE-B77B-DB819FD94604}" srcOrd="7" destOrd="0" parTransId="{FBF86169-62F3-4E76-B7F1-45D66F88AB3E}" sibTransId="{2F40F8F5-C911-4CED-85F9-88211D7FE06F}"/>
    <dgm:cxn modelId="{06EB8F8E-013F-4BB4-B525-B63624A7F80C}" type="presOf" srcId="{68DC79E2-CFE5-4ABD-ACFF-B3159F40505B}" destId="{3DF0A035-0448-4554-AF25-294F072E16BC}" srcOrd="0" destOrd="0" presId="urn:microsoft.com/office/officeart/2005/8/layout/bProcess3"/>
    <dgm:cxn modelId="{5382F5A1-4159-4320-B1BF-115B15B733A0}" type="presOf" srcId="{44A1CD2F-FC30-4881-8F7B-D2254590395B}" destId="{BD6E37E5-E28E-46F9-9833-9F017D85E604}" srcOrd="0" destOrd="0" presId="urn:microsoft.com/office/officeart/2005/8/layout/bProcess3"/>
    <dgm:cxn modelId="{D90DA8A8-42C5-41D1-A914-6964925ADF40}" srcId="{3460D9B7-58BE-440D-9C15-20018A91E7EB}" destId="{68DC79E2-CFE5-4ABD-ACFF-B3159F40505B}" srcOrd="6" destOrd="0" parTransId="{21FA7A18-6744-4812-A65C-2C0121ACBF9B}" sibTransId="{0E3D2558-1029-4EF4-BE80-1B18AC9E6FAC}"/>
    <dgm:cxn modelId="{E8D2F7B7-7D15-4B46-8E10-DDD5D2135B13}" type="presOf" srcId="{36D1F3D7-B2D7-4584-BEB7-FAAF41C0EB92}" destId="{695B8C20-9DA9-4B40-8F2F-837C00362F4B}" srcOrd="1" destOrd="0" presId="urn:microsoft.com/office/officeart/2005/8/layout/bProcess3"/>
    <dgm:cxn modelId="{66C510BB-6F8F-4E68-AA42-F2D713077A8C}" type="presOf" srcId="{8DE7589F-A603-450D-90F3-E9AB9CB48CB3}" destId="{1AD96440-E56A-4B9E-9B11-9A6497211E03}" srcOrd="0" destOrd="0" presId="urn:microsoft.com/office/officeart/2005/8/layout/bProcess3"/>
    <dgm:cxn modelId="{DDAE83C7-54FF-4F25-A5C8-A6B492D00FE5}" type="presOf" srcId="{C71C64C7-9509-40EC-9A1A-B0E14ABF2723}" destId="{910E0824-37F8-4724-A6A4-01850FF5D5AD}" srcOrd="0" destOrd="0" presId="urn:microsoft.com/office/officeart/2005/8/layout/bProcess3"/>
    <dgm:cxn modelId="{728A17CA-AC1B-45CB-BBC7-FADE581E89F6}" type="presOf" srcId="{0E3D2558-1029-4EF4-BE80-1B18AC9E6FAC}" destId="{73CF013B-60CD-4C8A-A684-76C23A4DD5DE}" srcOrd="0" destOrd="0" presId="urn:microsoft.com/office/officeart/2005/8/layout/bProcess3"/>
    <dgm:cxn modelId="{0A6B3CD0-FEFE-46C9-83D9-3DF5AE0E1C5F}" type="presOf" srcId="{2F40F8F5-C911-4CED-85F9-88211D7FE06F}" destId="{7D0E0717-2098-4EE0-B892-FB6AD6E3CD08}" srcOrd="0" destOrd="0" presId="urn:microsoft.com/office/officeart/2005/8/layout/bProcess3"/>
    <dgm:cxn modelId="{C69627D3-BDA1-430C-9D39-D763030E7FFF}" type="presOf" srcId="{33B2ECD5-8224-4556-B7AF-6E4F50CF71FA}" destId="{7F4F4D6C-EA53-4AFF-ABDD-AA84FFAAF5FC}" srcOrd="1" destOrd="0" presId="urn:microsoft.com/office/officeart/2005/8/layout/bProcess3"/>
    <dgm:cxn modelId="{2065A2D3-6AD0-404E-BFC4-9EB965E082AD}" type="presOf" srcId="{88FBD046-3416-4108-9696-3D3477E6A367}" destId="{8717185F-7436-4560-8831-0EF679A24999}" srcOrd="0" destOrd="0" presId="urn:microsoft.com/office/officeart/2005/8/layout/bProcess3"/>
    <dgm:cxn modelId="{95A781DB-4D7C-4356-8A98-63D85A41E9E6}" type="presOf" srcId="{6C8491D5-2226-4C19-8F6D-8F39B450A266}" destId="{5143966A-C913-4A62-B5C8-D54723B22A88}" srcOrd="0" destOrd="0" presId="urn:microsoft.com/office/officeart/2005/8/layout/bProcess3"/>
    <dgm:cxn modelId="{4C050AE3-7CD4-43B2-9EF6-860E2630D962}" type="presOf" srcId="{A6581DCF-B5BC-4959-BA66-51703C9FBC18}" destId="{8A8BB243-581F-4980-860E-C35D381027E6}" srcOrd="0" destOrd="0" presId="urn:microsoft.com/office/officeart/2005/8/layout/bProcess3"/>
    <dgm:cxn modelId="{2AC38EE4-0545-41B2-A42F-AC7D3770C503}" type="presOf" srcId="{A72E92C8-8D2F-4510-9482-D6EB5FF55F4F}" destId="{B2F656EC-B64E-4F58-9F15-CADFCB77FA86}" srcOrd="0" destOrd="0" presId="urn:microsoft.com/office/officeart/2005/8/layout/bProcess3"/>
    <dgm:cxn modelId="{FDD1C4EE-4C7D-4509-AE22-3E5FC521F360}" type="presOf" srcId="{2BAACB5F-87BE-4F01-B133-292D96766A50}" destId="{BBA326DD-734E-46F8-856C-7EB2B3211F1C}" srcOrd="0" destOrd="0" presId="urn:microsoft.com/office/officeart/2005/8/layout/bProcess3"/>
    <dgm:cxn modelId="{4F8788F1-2D1E-429F-A29A-C6243105BAAE}" type="presOf" srcId="{EF394D1C-AB8A-4DD1-A960-615DE650E51B}" destId="{883AB403-5712-4708-8B20-1F3CADCA583B}" srcOrd="0" destOrd="0" presId="urn:microsoft.com/office/officeart/2005/8/layout/bProcess3"/>
    <dgm:cxn modelId="{806010F3-5353-4303-A72A-CFEE5F3B0B8E}" type="presOf" srcId="{44A1CD2F-FC30-4881-8F7B-D2254590395B}" destId="{EE62924D-8A66-419C-9935-1B9B2D82CBB0}" srcOrd="1" destOrd="0" presId="urn:microsoft.com/office/officeart/2005/8/layout/bProcess3"/>
    <dgm:cxn modelId="{681609F4-0CBB-4BC6-9468-483DA43B3156}" srcId="{3460D9B7-58BE-440D-9C15-20018A91E7EB}" destId="{EF394D1C-AB8A-4DD1-A960-615DE650E51B}" srcOrd="10" destOrd="0" parTransId="{4C77C3A4-2727-4F6F-9916-ECCD6B327945}" sibTransId="{6C8491D5-2226-4C19-8F6D-8F39B450A266}"/>
    <dgm:cxn modelId="{554EB0FB-4DAB-439A-820B-8D2B1A5AA1BD}" type="presOf" srcId="{5F7F5935-E0C5-4F61-AB0B-539E421A6ADE}" destId="{C455A69E-6B7F-487E-86FF-3A475427825C}" srcOrd="1" destOrd="0" presId="urn:microsoft.com/office/officeart/2005/8/layout/bProcess3"/>
    <dgm:cxn modelId="{451C3DFD-58DD-4F0B-A944-9839D8D96B59}" type="presOf" srcId="{2BAACB5F-87BE-4F01-B133-292D96766A50}" destId="{4E87C59D-99E0-4ABD-B7F1-4AFAC889D9E1}" srcOrd="1" destOrd="0" presId="urn:microsoft.com/office/officeart/2005/8/layout/bProcess3"/>
    <dgm:cxn modelId="{EBBFEEFF-70DC-4C33-AEF5-9B7020910CF3}" type="presOf" srcId="{8FFCC564-0F35-47A3-823F-7E2BAA1AED73}" destId="{532AB95E-1CF3-4BDD-A9ED-D8EDE5FD6441}" srcOrd="0" destOrd="0" presId="urn:microsoft.com/office/officeart/2005/8/layout/bProcess3"/>
    <dgm:cxn modelId="{F7C13E93-EDC4-40B8-90F0-C37C416240C2}" type="presParOf" srcId="{AA1CD3B2-5D27-4CCB-B1FF-4F573624DD58}" destId="{A16AD30B-3FD7-4260-95BE-E27AA9FFE3DA}" srcOrd="0" destOrd="0" presId="urn:microsoft.com/office/officeart/2005/8/layout/bProcess3"/>
    <dgm:cxn modelId="{A80F4B19-97D3-4F35-BB36-1292A57F0E9B}" type="presParOf" srcId="{AA1CD3B2-5D27-4CCB-B1FF-4F573624DD58}" destId="{BBA326DD-734E-46F8-856C-7EB2B3211F1C}" srcOrd="1" destOrd="0" presId="urn:microsoft.com/office/officeart/2005/8/layout/bProcess3"/>
    <dgm:cxn modelId="{A78B5CFB-6ED0-494C-8D39-0840B3CC37EA}" type="presParOf" srcId="{BBA326DD-734E-46F8-856C-7EB2B3211F1C}" destId="{4E87C59D-99E0-4ABD-B7F1-4AFAC889D9E1}" srcOrd="0" destOrd="0" presId="urn:microsoft.com/office/officeart/2005/8/layout/bProcess3"/>
    <dgm:cxn modelId="{92A94767-8EF3-4356-B377-823183564C35}" type="presParOf" srcId="{AA1CD3B2-5D27-4CCB-B1FF-4F573624DD58}" destId="{1AD96440-E56A-4B9E-9B11-9A6497211E03}" srcOrd="2" destOrd="0" presId="urn:microsoft.com/office/officeart/2005/8/layout/bProcess3"/>
    <dgm:cxn modelId="{B80EDE78-8932-4276-9A0F-33E12B5373C8}" type="presParOf" srcId="{AA1CD3B2-5D27-4CCB-B1FF-4F573624DD58}" destId="{BD6E37E5-E28E-46F9-9833-9F017D85E604}" srcOrd="3" destOrd="0" presId="urn:microsoft.com/office/officeart/2005/8/layout/bProcess3"/>
    <dgm:cxn modelId="{2331A769-29F6-425F-ADA0-FB0E1D78D3BF}" type="presParOf" srcId="{BD6E37E5-E28E-46F9-9833-9F017D85E604}" destId="{EE62924D-8A66-419C-9935-1B9B2D82CBB0}" srcOrd="0" destOrd="0" presId="urn:microsoft.com/office/officeart/2005/8/layout/bProcess3"/>
    <dgm:cxn modelId="{6BCB5EB2-7210-4CDC-AA99-73D47A646E29}" type="presParOf" srcId="{AA1CD3B2-5D27-4CCB-B1FF-4F573624DD58}" destId="{9BC641F8-C6F6-4916-9F06-0D0DCF9E937C}" srcOrd="4" destOrd="0" presId="urn:microsoft.com/office/officeart/2005/8/layout/bProcess3"/>
    <dgm:cxn modelId="{362BB70F-4177-4D2E-9F08-DC103657FDA1}" type="presParOf" srcId="{AA1CD3B2-5D27-4CCB-B1FF-4F573624DD58}" destId="{42142330-7AEF-4CB7-A202-798A5BB7F966}" srcOrd="5" destOrd="0" presId="urn:microsoft.com/office/officeart/2005/8/layout/bProcess3"/>
    <dgm:cxn modelId="{BF72B75B-B6EA-4F35-A0E8-E5927692FAC0}" type="presParOf" srcId="{42142330-7AEF-4CB7-A202-798A5BB7F966}" destId="{6F34AC02-1A0E-4B0A-83D6-41651DE718E9}" srcOrd="0" destOrd="0" presId="urn:microsoft.com/office/officeart/2005/8/layout/bProcess3"/>
    <dgm:cxn modelId="{3F24C784-F1A8-48D0-B3B6-77E68CC3A976}" type="presParOf" srcId="{AA1CD3B2-5D27-4CCB-B1FF-4F573624DD58}" destId="{F7539E90-EDD1-4639-957C-A26CAA409341}" srcOrd="6" destOrd="0" presId="urn:microsoft.com/office/officeart/2005/8/layout/bProcess3"/>
    <dgm:cxn modelId="{8B4ED1A7-596D-487F-B968-1F9C2733C7F9}" type="presParOf" srcId="{AA1CD3B2-5D27-4CCB-B1FF-4F573624DD58}" destId="{CD3EEEBF-2A5F-4D91-806B-68384EFF6104}" srcOrd="7" destOrd="0" presId="urn:microsoft.com/office/officeart/2005/8/layout/bProcess3"/>
    <dgm:cxn modelId="{A6C9A062-84EB-414C-AF24-463AF5466B69}" type="presParOf" srcId="{CD3EEEBF-2A5F-4D91-806B-68384EFF6104}" destId="{C455A69E-6B7F-487E-86FF-3A475427825C}" srcOrd="0" destOrd="0" presId="urn:microsoft.com/office/officeart/2005/8/layout/bProcess3"/>
    <dgm:cxn modelId="{B3285AC7-DD1A-4F90-9D31-E180B36BD38C}" type="presParOf" srcId="{AA1CD3B2-5D27-4CCB-B1FF-4F573624DD58}" destId="{8A8BB243-581F-4980-860E-C35D381027E6}" srcOrd="8" destOrd="0" presId="urn:microsoft.com/office/officeart/2005/8/layout/bProcess3"/>
    <dgm:cxn modelId="{5798E67E-9B40-445A-9EAD-0F92BB52BFB0}" type="presParOf" srcId="{AA1CD3B2-5D27-4CCB-B1FF-4F573624DD58}" destId="{C1D25F7F-09DE-4CC5-8BD3-4ECB033C7679}" srcOrd="9" destOrd="0" presId="urn:microsoft.com/office/officeart/2005/8/layout/bProcess3"/>
    <dgm:cxn modelId="{B200488B-322F-451A-9858-FEF5D7FB765F}" type="presParOf" srcId="{C1D25F7F-09DE-4CC5-8BD3-4ECB033C7679}" destId="{7F4F4D6C-EA53-4AFF-ABDD-AA84FFAAF5FC}" srcOrd="0" destOrd="0" presId="urn:microsoft.com/office/officeart/2005/8/layout/bProcess3"/>
    <dgm:cxn modelId="{0BDB4049-D2A3-4D93-9479-DDF3DBB31A82}" type="presParOf" srcId="{AA1CD3B2-5D27-4CCB-B1FF-4F573624DD58}" destId="{8717185F-7436-4560-8831-0EF679A24999}" srcOrd="10" destOrd="0" presId="urn:microsoft.com/office/officeart/2005/8/layout/bProcess3"/>
    <dgm:cxn modelId="{E9D5BDBE-D697-407B-9D87-6C06EFBD4AA0}" type="presParOf" srcId="{AA1CD3B2-5D27-4CCB-B1FF-4F573624DD58}" destId="{04F0DE0F-A07E-4B4D-BBDF-BAAD34EFB5D8}" srcOrd="11" destOrd="0" presId="urn:microsoft.com/office/officeart/2005/8/layout/bProcess3"/>
    <dgm:cxn modelId="{4339D377-4894-4FD2-8CD3-32AEF291E726}" type="presParOf" srcId="{04F0DE0F-A07E-4B4D-BBDF-BAAD34EFB5D8}" destId="{05507C03-69D3-4A39-AF65-E514E5D3DDA3}" srcOrd="0" destOrd="0" presId="urn:microsoft.com/office/officeart/2005/8/layout/bProcess3"/>
    <dgm:cxn modelId="{4B020A3D-FD5F-457C-AADE-0E0D973019C2}" type="presParOf" srcId="{AA1CD3B2-5D27-4CCB-B1FF-4F573624DD58}" destId="{3DF0A035-0448-4554-AF25-294F072E16BC}" srcOrd="12" destOrd="0" presId="urn:microsoft.com/office/officeart/2005/8/layout/bProcess3"/>
    <dgm:cxn modelId="{08F21673-621E-413E-84E0-980E7C27FAF2}" type="presParOf" srcId="{AA1CD3B2-5D27-4CCB-B1FF-4F573624DD58}" destId="{73CF013B-60CD-4C8A-A684-76C23A4DD5DE}" srcOrd="13" destOrd="0" presId="urn:microsoft.com/office/officeart/2005/8/layout/bProcess3"/>
    <dgm:cxn modelId="{5779AEC7-8DC4-426E-9735-170FAB75CB33}" type="presParOf" srcId="{73CF013B-60CD-4C8A-A684-76C23A4DD5DE}" destId="{3C75F073-45AA-467E-A27A-6D4D6BEB249B}" srcOrd="0" destOrd="0" presId="urn:microsoft.com/office/officeart/2005/8/layout/bProcess3"/>
    <dgm:cxn modelId="{BAE25944-118A-4651-8E20-513D4B8685F7}" type="presParOf" srcId="{AA1CD3B2-5D27-4CCB-B1FF-4F573624DD58}" destId="{1301CF5F-BE49-4471-92D7-CA4FB0CED441}" srcOrd="14" destOrd="0" presId="urn:microsoft.com/office/officeart/2005/8/layout/bProcess3"/>
    <dgm:cxn modelId="{68386549-E4C9-4E89-A2AB-42CE56F09A63}" type="presParOf" srcId="{AA1CD3B2-5D27-4CCB-B1FF-4F573624DD58}" destId="{7D0E0717-2098-4EE0-B892-FB6AD6E3CD08}" srcOrd="15" destOrd="0" presId="urn:microsoft.com/office/officeart/2005/8/layout/bProcess3"/>
    <dgm:cxn modelId="{9D0CBFA3-6183-44AA-9AAA-9C91BD291459}" type="presParOf" srcId="{7D0E0717-2098-4EE0-B892-FB6AD6E3CD08}" destId="{56474CAB-8287-4A9C-B0BE-EBB2E019983B}" srcOrd="0" destOrd="0" presId="urn:microsoft.com/office/officeart/2005/8/layout/bProcess3"/>
    <dgm:cxn modelId="{53D439B6-E9AB-4985-BD47-EF73894CFCE8}" type="presParOf" srcId="{AA1CD3B2-5D27-4CCB-B1FF-4F573624DD58}" destId="{F618451C-F6DB-480D-BC50-27787D28ADFE}" srcOrd="16" destOrd="0" presId="urn:microsoft.com/office/officeart/2005/8/layout/bProcess3"/>
    <dgm:cxn modelId="{A5B3D990-785D-46F4-A6CD-2DFBD59F04F9}" type="presParOf" srcId="{AA1CD3B2-5D27-4CCB-B1FF-4F573624DD58}" destId="{532AB95E-1CF3-4BDD-A9ED-D8EDE5FD6441}" srcOrd="17" destOrd="0" presId="urn:microsoft.com/office/officeart/2005/8/layout/bProcess3"/>
    <dgm:cxn modelId="{03023BF4-69AC-4F4E-9732-B5436777E761}" type="presParOf" srcId="{532AB95E-1CF3-4BDD-A9ED-D8EDE5FD6441}" destId="{4096E9A9-3068-4716-9C06-2F0E920F19AB}" srcOrd="0" destOrd="0" presId="urn:microsoft.com/office/officeart/2005/8/layout/bProcess3"/>
    <dgm:cxn modelId="{D78F1DC5-4794-439D-B9F1-8855267195A6}" type="presParOf" srcId="{AA1CD3B2-5D27-4CCB-B1FF-4F573624DD58}" destId="{910E0824-37F8-4724-A6A4-01850FF5D5AD}" srcOrd="18" destOrd="0" presId="urn:microsoft.com/office/officeart/2005/8/layout/bProcess3"/>
    <dgm:cxn modelId="{B35AE525-2087-47C3-A38B-43F3BACF2073}" type="presParOf" srcId="{AA1CD3B2-5D27-4CCB-B1FF-4F573624DD58}" destId="{44C55EC1-EED0-4EDF-8B9E-256FE9F6980F}" srcOrd="19" destOrd="0" presId="urn:microsoft.com/office/officeart/2005/8/layout/bProcess3"/>
    <dgm:cxn modelId="{23424E9B-178D-4D62-AEBA-B79B340135F5}" type="presParOf" srcId="{44C55EC1-EED0-4EDF-8B9E-256FE9F6980F}" destId="{695B8C20-9DA9-4B40-8F2F-837C00362F4B}" srcOrd="0" destOrd="0" presId="urn:microsoft.com/office/officeart/2005/8/layout/bProcess3"/>
    <dgm:cxn modelId="{21CF51E5-AAB0-4D08-8148-BCE4FEC90E44}" type="presParOf" srcId="{AA1CD3B2-5D27-4CCB-B1FF-4F573624DD58}" destId="{883AB403-5712-4708-8B20-1F3CADCA583B}" srcOrd="20" destOrd="0" presId="urn:microsoft.com/office/officeart/2005/8/layout/bProcess3"/>
    <dgm:cxn modelId="{58A89C75-A3CF-4682-A61E-BB679F173ADC}" type="presParOf" srcId="{AA1CD3B2-5D27-4CCB-B1FF-4F573624DD58}" destId="{5143966A-C913-4A62-B5C8-D54723B22A88}" srcOrd="21" destOrd="0" presId="urn:microsoft.com/office/officeart/2005/8/layout/bProcess3"/>
    <dgm:cxn modelId="{FBE6042F-DF06-4847-B1D5-93790CCCB4BE}" type="presParOf" srcId="{5143966A-C913-4A62-B5C8-D54723B22A88}" destId="{0DB8BD8F-1FBD-432F-B41C-19BD756A8047}" srcOrd="0" destOrd="0" presId="urn:microsoft.com/office/officeart/2005/8/layout/bProcess3"/>
    <dgm:cxn modelId="{7422B05B-F5C9-4C05-9748-1F88CB2CFAB4}" type="presParOf" srcId="{AA1CD3B2-5D27-4CCB-B1FF-4F573624DD58}" destId="{B2F656EC-B64E-4F58-9F15-CADFCB77FA86}" srcOrd="22"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A326DD-734E-46F8-856C-7EB2B3211F1C}">
      <dsp:nvSpPr>
        <dsp:cNvPr id="0" name=""/>
        <dsp:cNvSpPr/>
      </dsp:nvSpPr>
      <dsp:spPr>
        <a:xfrm>
          <a:off x="1753851" y="746348"/>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930177" y="790051"/>
        <a:ext cx="20171" cy="4034"/>
      </dsp:txXfrm>
    </dsp:sp>
    <dsp:sp modelId="{A16AD30B-3FD7-4260-95BE-E27AA9FFE3DA}">
      <dsp:nvSpPr>
        <dsp:cNvPr id="0" name=""/>
        <dsp:cNvSpPr/>
      </dsp:nvSpPr>
      <dsp:spPr>
        <a:xfrm>
          <a:off x="1637" y="265864"/>
          <a:ext cx="1754013" cy="1052408"/>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START</a:t>
          </a:r>
        </a:p>
      </dsp:txBody>
      <dsp:txXfrm>
        <a:off x="1637" y="265864"/>
        <a:ext cx="1754013" cy="1052408"/>
      </dsp:txXfrm>
    </dsp:sp>
    <dsp:sp modelId="{BD6E37E5-E28E-46F9-9833-9F017D85E604}">
      <dsp:nvSpPr>
        <dsp:cNvPr id="0" name=""/>
        <dsp:cNvSpPr/>
      </dsp:nvSpPr>
      <dsp:spPr>
        <a:xfrm>
          <a:off x="3911288" y="746348"/>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087614" y="790051"/>
        <a:ext cx="20171" cy="4034"/>
      </dsp:txXfrm>
    </dsp:sp>
    <dsp:sp modelId="{1AD96440-E56A-4B9E-9B11-9A6497211E03}">
      <dsp:nvSpPr>
        <dsp:cNvPr id="0" name=""/>
        <dsp:cNvSpPr/>
      </dsp:nvSpPr>
      <dsp:spPr>
        <a:xfrm>
          <a:off x="2159074" y="265864"/>
          <a:ext cx="1754013" cy="1052408"/>
        </a:xfrm>
        <a:prstGeom prst="rect">
          <a:avLst/>
        </a:prstGeom>
        <a:solidFill>
          <a:schemeClr val="accent4">
            <a:hueOff val="-405888"/>
            <a:satOff val="2445"/>
            <a:lumOff val="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Add Students Information in Database</a:t>
          </a:r>
        </a:p>
      </dsp:txBody>
      <dsp:txXfrm>
        <a:off x="2159074" y="265864"/>
        <a:ext cx="1754013" cy="1052408"/>
      </dsp:txXfrm>
    </dsp:sp>
    <dsp:sp modelId="{42142330-7AEF-4CB7-A202-798A5BB7F966}">
      <dsp:nvSpPr>
        <dsp:cNvPr id="0" name=""/>
        <dsp:cNvSpPr/>
      </dsp:nvSpPr>
      <dsp:spPr>
        <a:xfrm>
          <a:off x="6068725" y="746348"/>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245051" y="790051"/>
        <a:ext cx="20171" cy="4034"/>
      </dsp:txXfrm>
    </dsp:sp>
    <dsp:sp modelId="{9BC641F8-C6F6-4916-9F06-0D0DCF9E937C}">
      <dsp:nvSpPr>
        <dsp:cNvPr id="0" name=""/>
        <dsp:cNvSpPr/>
      </dsp:nvSpPr>
      <dsp:spPr>
        <a:xfrm>
          <a:off x="4316511" y="265864"/>
          <a:ext cx="1754013" cy="1052408"/>
        </a:xfrm>
        <a:prstGeom prst="rect">
          <a:avLst/>
        </a:prstGeom>
        <a:solidFill>
          <a:schemeClr val="accent4">
            <a:hueOff val="-811776"/>
            <a:satOff val="4891"/>
            <a:lumOff val="39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Take Photos of respective student</a:t>
          </a:r>
        </a:p>
      </dsp:txBody>
      <dsp:txXfrm>
        <a:off x="4316511" y="265864"/>
        <a:ext cx="1754013" cy="1052408"/>
      </dsp:txXfrm>
    </dsp:sp>
    <dsp:sp modelId="{CD3EEEBF-2A5F-4D91-806B-68384EFF6104}">
      <dsp:nvSpPr>
        <dsp:cNvPr id="0" name=""/>
        <dsp:cNvSpPr/>
      </dsp:nvSpPr>
      <dsp:spPr>
        <a:xfrm>
          <a:off x="877013" y="1316472"/>
          <a:ext cx="6473942" cy="386157"/>
        </a:xfrm>
        <a:custGeom>
          <a:avLst/>
          <a:gdLst/>
          <a:ahLst/>
          <a:cxnLst/>
          <a:rect l="0" t="0" r="0" b="0"/>
          <a:pathLst>
            <a:path>
              <a:moveTo>
                <a:pt x="6473942" y="0"/>
              </a:moveTo>
              <a:lnTo>
                <a:pt x="6473942" y="210178"/>
              </a:lnTo>
              <a:lnTo>
                <a:pt x="0" y="210178"/>
              </a:lnTo>
              <a:lnTo>
                <a:pt x="0" y="386157"/>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3951800" y="1507534"/>
        <a:ext cx="324367" cy="4034"/>
      </dsp:txXfrm>
    </dsp:sp>
    <dsp:sp modelId="{F7539E90-EDD1-4639-957C-A26CAA409341}">
      <dsp:nvSpPr>
        <dsp:cNvPr id="0" name=""/>
        <dsp:cNvSpPr/>
      </dsp:nvSpPr>
      <dsp:spPr>
        <a:xfrm>
          <a:off x="6473948" y="265864"/>
          <a:ext cx="1754013" cy="1052408"/>
        </a:xfrm>
        <a:prstGeom prst="rect">
          <a:avLst/>
        </a:prstGeom>
        <a:solidFill>
          <a:schemeClr val="accent4">
            <a:hueOff val="-1217664"/>
            <a:satOff val="7336"/>
            <a:lumOff val="58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Create Dataset using </a:t>
          </a:r>
          <a:r>
            <a:rPr lang="en-US" sz="1400" kern="1200" dirty="0" err="1"/>
            <a:t>Haar</a:t>
          </a:r>
          <a:r>
            <a:rPr lang="en-US" sz="1400" kern="1200" dirty="0"/>
            <a:t> Cascade algorithm</a:t>
          </a:r>
        </a:p>
      </dsp:txBody>
      <dsp:txXfrm>
        <a:off x="6473948" y="265864"/>
        <a:ext cx="1754013" cy="1052408"/>
      </dsp:txXfrm>
    </dsp:sp>
    <dsp:sp modelId="{C1D25F7F-09DE-4CC5-8BD3-4ECB033C7679}">
      <dsp:nvSpPr>
        <dsp:cNvPr id="0" name=""/>
        <dsp:cNvSpPr/>
      </dsp:nvSpPr>
      <dsp:spPr>
        <a:xfrm>
          <a:off x="1752220" y="2202180"/>
          <a:ext cx="374454" cy="91440"/>
        </a:xfrm>
        <a:custGeom>
          <a:avLst/>
          <a:gdLst/>
          <a:ahLst/>
          <a:cxnLst/>
          <a:rect l="0" t="0" r="0" b="0"/>
          <a:pathLst>
            <a:path>
              <a:moveTo>
                <a:pt x="0" y="59054"/>
              </a:moveTo>
              <a:lnTo>
                <a:pt x="204327" y="59054"/>
              </a:lnTo>
              <a:lnTo>
                <a:pt x="204327" y="45720"/>
              </a:lnTo>
              <a:lnTo>
                <a:pt x="374454"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929315" y="2245882"/>
        <a:ext cx="20263" cy="4034"/>
      </dsp:txXfrm>
    </dsp:sp>
    <dsp:sp modelId="{8A8BB243-581F-4980-860E-C35D381027E6}">
      <dsp:nvSpPr>
        <dsp:cNvPr id="0" name=""/>
        <dsp:cNvSpPr/>
      </dsp:nvSpPr>
      <dsp:spPr>
        <a:xfrm>
          <a:off x="6" y="1735029"/>
          <a:ext cx="1754013" cy="1052408"/>
        </a:xfrm>
        <a:prstGeom prst="rect">
          <a:avLst/>
        </a:prstGeom>
        <a:solidFill>
          <a:schemeClr val="accent4">
            <a:hueOff val="-1623553"/>
            <a:satOff val="9781"/>
            <a:lumOff val="7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Train Dataset using LBPH algorithm</a:t>
          </a:r>
        </a:p>
      </dsp:txBody>
      <dsp:txXfrm>
        <a:off x="6" y="1735029"/>
        <a:ext cx="1754013" cy="1052408"/>
      </dsp:txXfrm>
    </dsp:sp>
    <dsp:sp modelId="{04F0DE0F-A07E-4B4D-BBDF-BAAD34EFB5D8}">
      <dsp:nvSpPr>
        <dsp:cNvPr id="0" name=""/>
        <dsp:cNvSpPr/>
      </dsp:nvSpPr>
      <dsp:spPr>
        <a:xfrm>
          <a:off x="3911288" y="2202180"/>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087614" y="2245882"/>
        <a:ext cx="20171" cy="4034"/>
      </dsp:txXfrm>
    </dsp:sp>
    <dsp:sp modelId="{8717185F-7436-4560-8831-0EF679A24999}">
      <dsp:nvSpPr>
        <dsp:cNvPr id="0" name=""/>
        <dsp:cNvSpPr/>
      </dsp:nvSpPr>
      <dsp:spPr>
        <a:xfrm>
          <a:off x="2159074" y="1721695"/>
          <a:ext cx="1754013" cy="1052408"/>
        </a:xfrm>
        <a:prstGeom prst="rect">
          <a:avLst/>
        </a:prstGeom>
        <a:solidFill>
          <a:schemeClr val="accent4">
            <a:hueOff val="-2029441"/>
            <a:satOff val="12227"/>
            <a:lumOff val="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XML file is generated after Training Data</a:t>
          </a:r>
        </a:p>
      </dsp:txBody>
      <dsp:txXfrm>
        <a:off x="2159074" y="1721695"/>
        <a:ext cx="1754013" cy="1052408"/>
      </dsp:txXfrm>
    </dsp:sp>
    <dsp:sp modelId="{73CF013B-60CD-4C8A-A684-76C23A4DD5DE}">
      <dsp:nvSpPr>
        <dsp:cNvPr id="0" name=""/>
        <dsp:cNvSpPr/>
      </dsp:nvSpPr>
      <dsp:spPr>
        <a:xfrm>
          <a:off x="6068725" y="2202180"/>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245051" y="2245882"/>
        <a:ext cx="20171" cy="4034"/>
      </dsp:txXfrm>
    </dsp:sp>
    <dsp:sp modelId="{3DF0A035-0448-4554-AF25-294F072E16BC}">
      <dsp:nvSpPr>
        <dsp:cNvPr id="0" name=""/>
        <dsp:cNvSpPr/>
      </dsp:nvSpPr>
      <dsp:spPr>
        <a:xfrm>
          <a:off x="4316511" y="1721695"/>
          <a:ext cx="1754013" cy="1052408"/>
        </a:xfrm>
        <a:prstGeom prst="rect">
          <a:avLst/>
        </a:prstGeom>
        <a:solidFill>
          <a:schemeClr val="accent4">
            <a:hueOff val="-2435329"/>
            <a:satOff val="14672"/>
            <a:lumOff val="11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Take Attendance on basis of Class Details</a:t>
          </a:r>
        </a:p>
      </dsp:txBody>
      <dsp:txXfrm>
        <a:off x="4316511" y="1721695"/>
        <a:ext cx="1754013" cy="1052408"/>
      </dsp:txXfrm>
    </dsp:sp>
    <dsp:sp modelId="{7D0E0717-2098-4EE0-B892-FB6AD6E3CD08}">
      <dsp:nvSpPr>
        <dsp:cNvPr id="0" name=""/>
        <dsp:cNvSpPr/>
      </dsp:nvSpPr>
      <dsp:spPr>
        <a:xfrm>
          <a:off x="878644" y="2772304"/>
          <a:ext cx="6472311" cy="372823"/>
        </a:xfrm>
        <a:custGeom>
          <a:avLst/>
          <a:gdLst/>
          <a:ahLst/>
          <a:cxnLst/>
          <a:rect l="0" t="0" r="0" b="0"/>
          <a:pathLst>
            <a:path>
              <a:moveTo>
                <a:pt x="6472311" y="0"/>
              </a:moveTo>
              <a:lnTo>
                <a:pt x="6472311" y="203511"/>
              </a:lnTo>
              <a:lnTo>
                <a:pt x="0" y="203511"/>
              </a:lnTo>
              <a:lnTo>
                <a:pt x="0" y="372823"/>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52678" y="2956698"/>
        <a:ext cx="324243" cy="4034"/>
      </dsp:txXfrm>
    </dsp:sp>
    <dsp:sp modelId="{1301CF5F-BE49-4471-92D7-CA4FB0CED441}">
      <dsp:nvSpPr>
        <dsp:cNvPr id="0" name=""/>
        <dsp:cNvSpPr/>
      </dsp:nvSpPr>
      <dsp:spPr>
        <a:xfrm>
          <a:off x="6473948" y="1721695"/>
          <a:ext cx="1754013" cy="1052408"/>
        </a:xfrm>
        <a:prstGeom prst="rect">
          <a:avLst/>
        </a:prstGeom>
        <a:solidFill>
          <a:schemeClr val="accent4">
            <a:hueOff val="-2841217"/>
            <a:satOff val="17118"/>
            <a:lumOff val="137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Mark Attendance using Euclidean Distance Formula for Face Recognition </a:t>
          </a:r>
        </a:p>
      </dsp:txBody>
      <dsp:txXfrm>
        <a:off x="6473948" y="1721695"/>
        <a:ext cx="1754013" cy="1052408"/>
      </dsp:txXfrm>
    </dsp:sp>
    <dsp:sp modelId="{532AB95E-1CF3-4BDD-A9ED-D8EDE5FD6441}">
      <dsp:nvSpPr>
        <dsp:cNvPr id="0" name=""/>
        <dsp:cNvSpPr/>
      </dsp:nvSpPr>
      <dsp:spPr>
        <a:xfrm>
          <a:off x="1753851" y="3658011"/>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930177" y="3701714"/>
        <a:ext cx="20171" cy="4034"/>
      </dsp:txXfrm>
    </dsp:sp>
    <dsp:sp modelId="{F618451C-F6DB-480D-BC50-27787D28ADFE}">
      <dsp:nvSpPr>
        <dsp:cNvPr id="0" name=""/>
        <dsp:cNvSpPr/>
      </dsp:nvSpPr>
      <dsp:spPr>
        <a:xfrm>
          <a:off x="1637" y="3177527"/>
          <a:ext cx="1754013" cy="1052408"/>
        </a:xfrm>
        <a:prstGeom prst="rect">
          <a:avLst/>
        </a:prstGeom>
        <a:solidFill>
          <a:schemeClr val="accent4">
            <a:hueOff val="-3247105"/>
            <a:satOff val="19563"/>
            <a:lumOff val="156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Save Attendance with Class Details, Date and Time in Database Table</a:t>
          </a:r>
        </a:p>
      </dsp:txBody>
      <dsp:txXfrm>
        <a:off x="1637" y="3177527"/>
        <a:ext cx="1754013" cy="1052408"/>
      </dsp:txXfrm>
    </dsp:sp>
    <dsp:sp modelId="{44C55EC1-EED0-4EDF-8B9E-256FE9F6980F}">
      <dsp:nvSpPr>
        <dsp:cNvPr id="0" name=""/>
        <dsp:cNvSpPr/>
      </dsp:nvSpPr>
      <dsp:spPr>
        <a:xfrm>
          <a:off x="3911288" y="3658011"/>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4087614" y="3701714"/>
        <a:ext cx="20171" cy="4034"/>
      </dsp:txXfrm>
    </dsp:sp>
    <dsp:sp modelId="{910E0824-37F8-4724-A6A4-01850FF5D5AD}">
      <dsp:nvSpPr>
        <dsp:cNvPr id="0" name=""/>
        <dsp:cNvSpPr/>
      </dsp:nvSpPr>
      <dsp:spPr>
        <a:xfrm>
          <a:off x="2159074" y="3177527"/>
          <a:ext cx="1754013" cy="1052408"/>
        </a:xfrm>
        <a:prstGeom prst="rect">
          <a:avLst/>
        </a:prstGeom>
        <a:solidFill>
          <a:schemeClr val="accent4">
            <a:hueOff val="-3652993"/>
            <a:satOff val="22008"/>
            <a:lumOff val="176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View Attendance on basis of Class Details and Date</a:t>
          </a:r>
        </a:p>
      </dsp:txBody>
      <dsp:txXfrm>
        <a:off x="2159074" y="3177527"/>
        <a:ext cx="1754013" cy="1052408"/>
      </dsp:txXfrm>
    </dsp:sp>
    <dsp:sp modelId="{5143966A-C913-4A62-B5C8-D54723B22A88}">
      <dsp:nvSpPr>
        <dsp:cNvPr id="0" name=""/>
        <dsp:cNvSpPr/>
      </dsp:nvSpPr>
      <dsp:spPr>
        <a:xfrm>
          <a:off x="6068725" y="3658011"/>
          <a:ext cx="372823" cy="91440"/>
        </a:xfrm>
        <a:custGeom>
          <a:avLst/>
          <a:gdLst/>
          <a:ahLst/>
          <a:cxnLst/>
          <a:rect l="0" t="0" r="0" b="0"/>
          <a:pathLst>
            <a:path>
              <a:moveTo>
                <a:pt x="0" y="45720"/>
              </a:moveTo>
              <a:lnTo>
                <a:pt x="372823" y="45720"/>
              </a:lnTo>
            </a:path>
          </a:pathLst>
        </a:custGeom>
        <a:noFill/>
        <a:ln w="50800" cap="flat" cmpd="sng" algn="ctr">
          <a:solidFill>
            <a:schemeClr val="accent1"/>
          </a:solidFill>
          <a:prstDash val="solid"/>
          <a:tailEnd type="stealth"/>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6245051" y="3701714"/>
        <a:ext cx="20171" cy="4034"/>
      </dsp:txXfrm>
    </dsp:sp>
    <dsp:sp modelId="{883AB403-5712-4708-8B20-1F3CADCA583B}">
      <dsp:nvSpPr>
        <dsp:cNvPr id="0" name=""/>
        <dsp:cNvSpPr/>
      </dsp:nvSpPr>
      <dsp:spPr>
        <a:xfrm>
          <a:off x="4316511" y="3177527"/>
          <a:ext cx="1754013" cy="1052408"/>
        </a:xfrm>
        <a:prstGeom prst="rect">
          <a:avLst/>
        </a:prstGeom>
        <a:solidFill>
          <a:schemeClr val="accent4">
            <a:hueOff val="-4058882"/>
            <a:satOff val="24454"/>
            <a:lumOff val="19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Export Attendance Report in PDF format </a:t>
          </a:r>
        </a:p>
      </dsp:txBody>
      <dsp:txXfrm>
        <a:off x="4316511" y="3177527"/>
        <a:ext cx="1754013" cy="1052408"/>
      </dsp:txXfrm>
    </dsp:sp>
    <dsp:sp modelId="{B2F656EC-B64E-4F58-9F15-CADFCB77FA86}">
      <dsp:nvSpPr>
        <dsp:cNvPr id="0" name=""/>
        <dsp:cNvSpPr/>
      </dsp:nvSpPr>
      <dsp:spPr>
        <a:xfrm>
          <a:off x="6473948" y="3177527"/>
          <a:ext cx="1754013" cy="1052408"/>
        </a:xfrm>
        <a:prstGeom prst="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kern="1200" dirty="0"/>
            <a:t>END</a:t>
          </a:r>
        </a:p>
      </dsp:txBody>
      <dsp:txXfrm>
        <a:off x="6473948" y="3177527"/>
        <a:ext cx="1754013" cy="105240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762D84A-7E27-4560-9BA8-75B1E6ED769C}" type="datetimeFigureOut">
              <a:rPr lang="en-US" smtClean="0"/>
              <a:pPr/>
              <a:t>5/8/2023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CF5AD6-4453-474D-8321-53D80CCA97C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3</a:t>
            </a:fld>
            <a:endParaRPr lang="en-US"/>
          </a:p>
        </p:txBody>
      </p:sp>
    </p:spTree>
    <p:extLst>
      <p:ext uri="{BB962C8B-B14F-4D97-AF65-F5344CB8AC3E}">
        <p14:creationId xmlns:p14="http://schemas.microsoft.com/office/powerpoint/2010/main" val="3964585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18</a:t>
            </a:fld>
            <a:endParaRPr lang="en-US"/>
          </a:p>
        </p:txBody>
      </p:sp>
    </p:spTree>
    <p:extLst>
      <p:ext uri="{BB962C8B-B14F-4D97-AF65-F5344CB8AC3E}">
        <p14:creationId xmlns:p14="http://schemas.microsoft.com/office/powerpoint/2010/main" val="3800613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19</a:t>
            </a:fld>
            <a:endParaRPr lang="en-US"/>
          </a:p>
        </p:txBody>
      </p:sp>
    </p:spTree>
    <p:extLst>
      <p:ext uri="{BB962C8B-B14F-4D97-AF65-F5344CB8AC3E}">
        <p14:creationId xmlns:p14="http://schemas.microsoft.com/office/powerpoint/2010/main" val="98770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28</a:t>
            </a:fld>
            <a:endParaRPr lang="en-US"/>
          </a:p>
        </p:txBody>
      </p:sp>
    </p:spTree>
    <p:extLst>
      <p:ext uri="{BB962C8B-B14F-4D97-AF65-F5344CB8AC3E}">
        <p14:creationId xmlns:p14="http://schemas.microsoft.com/office/powerpoint/2010/main" val="2412926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38</a:t>
            </a:fld>
            <a:endParaRPr lang="en-US"/>
          </a:p>
        </p:txBody>
      </p:sp>
    </p:spTree>
    <p:extLst>
      <p:ext uri="{BB962C8B-B14F-4D97-AF65-F5344CB8AC3E}">
        <p14:creationId xmlns:p14="http://schemas.microsoft.com/office/powerpoint/2010/main" val="2750429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4</a:t>
            </a:fld>
            <a:endParaRPr lang="en-US"/>
          </a:p>
        </p:txBody>
      </p:sp>
    </p:spTree>
    <p:extLst>
      <p:ext uri="{BB962C8B-B14F-4D97-AF65-F5344CB8AC3E}">
        <p14:creationId xmlns:p14="http://schemas.microsoft.com/office/powerpoint/2010/main" val="1439434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5</a:t>
            </a:fld>
            <a:endParaRPr lang="en-US"/>
          </a:p>
        </p:txBody>
      </p:sp>
    </p:spTree>
    <p:extLst>
      <p:ext uri="{BB962C8B-B14F-4D97-AF65-F5344CB8AC3E}">
        <p14:creationId xmlns:p14="http://schemas.microsoft.com/office/powerpoint/2010/main" val="2488214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6</a:t>
            </a:fld>
            <a:endParaRPr lang="en-US"/>
          </a:p>
        </p:txBody>
      </p:sp>
    </p:spTree>
    <p:extLst>
      <p:ext uri="{BB962C8B-B14F-4D97-AF65-F5344CB8AC3E}">
        <p14:creationId xmlns:p14="http://schemas.microsoft.com/office/powerpoint/2010/main" val="2947845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7</a:t>
            </a:fld>
            <a:endParaRPr lang="en-US"/>
          </a:p>
        </p:txBody>
      </p:sp>
    </p:spTree>
    <p:extLst>
      <p:ext uri="{BB962C8B-B14F-4D97-AF65-F5344CB8AC3E}">
        <p14:creationId xmlns:p14="http://schemas.microsoft.com/office/powerpoint/2010/main" val="1035672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10</a:t>
            </a:fld>
            <a:endParaRPr lang="en-US"/>
          </a:p>
        </p:txBody>
      </p:sp>
    </p:spTree>
    <p:extLst>
      <p:ext uri="{BB962C8B-B14F-4D97-AF65-F5344CB8AC3E}">
        <p14:creationId xmlns:p14="http://schemas.microsoft.com/office/powerpoint/2010/main" val="20171102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12</a:t>
            </a:fld>
            <a:endParaRPr lang="en-US"/>
          </a:p>
        </p:txBody>
      </p:sp>
    </p:spTree>
    <p:extLst>
      <p:ext uri="{BB962C8B-B14F-4D97-AF65-F5344CB8AC3E}">
        <p14:creationId xmlns:p14="http://schemas.microsoft.com/office/powerpoint/2010/main" val="3025846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16</a:t>
            </a:fld>
            <a:endParaRPr lang="en-US"/>
          </a:p>
        </p:txBody>
      </p:sp>
    </p:spTree>
    <p:extLst>
      <p:ext uri="{BB962C8B-B14F-4D97-AF65-F5344CB8AC3E}">
        <p14:creationId xmlns:p14="http://schemas.microsoft.com/office/powerpoint/2010/main" val="4211352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CF5AD6-4453-474D-8321-53D80CCA97C4}" type="slidenum">
              <a:rPr lang="en-US" smtClean="0"/>
              <a:pPr/>
              <a:t>17</a:t>
            </a:fld>
            <a:endParaRPr lang="en-US"/>
          </a:p>
        </p:txBody>
      </p:sp>
    </p:spTree>
    <p:extLst>
      <p:ext uri="{BB962C8B-B14F-4D97-AF65-F5344CB8AC3E}">
        <p14:creationId xmlns:p14="http://schemas.microsoft.com/office/powerpoint/2010/main" val="2710138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521640-7911-4B8D-AE15-AF55460C3DCD}" type="datetime1">
              <a:rPr lang="en-US" smtClean="0"/>
              <a:pPr/>
              <a:t>5/8/2023</a:t>
            </a:fld>
            <a:endParaRPr lang="en-US"/>
          </a:p>
        </p:txBody>
      </p:sp>
      <p:sp>
        <p:nvSpPr>
          <p:cNvPr id="5" name="Footer Placeholder 4"/>
          <p:cNvSpPr>
            <a:spLocks noGrp="1"/>
          </p:cNvSpPr>
          <p:nvPr>
            <p:ph type="ftr" sz="quarter" idx="11"/>
          </p:nvPr>
        </p:nvSpPr>
        <p:spPr/>
        <p:txBody>
          <a:bodyPr/>
          <a:lstStyle/>
          <a:p>
            <a:r>
              <a:rPr lang="en-US"/>
              <a:t>CPE – 22060 Presentation</a:t>
            </a:r>
          </a:p>
        </p:txBody>
      </p:sp>
      <p:sp>
        <p:nvSpPr>
          <p:cNvPr id="6" name="Slide Number Placeholder 5"/>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A9F7437-9915-41E3-8F01-B86D5322220A}" type="datetime1">
              <a:rPr lang="en-US" smtClean="0"/>
              <a:pPr/>
              <a:t>5/8/2023</a:t>
            </a:fld>
            <a:endParaRPr lang="en-US"/>
          </a:p>
        </p:txBody>
      </p:sp>
      <p:sp>
        <p:nvSpPr>
          <p:cNvPr id="5" name="Footer Placeholder 4"/>
          <p:cNvSpPr>
            <a:spLocks noGrp="1"/>
          </p:cNvSpPr>
          <p:nvPr>
            <p:ph type="ftr" sz="quarter" idx="11"/>
          </p:nvPr>
        </p:nvSpPr>
        <p:spPr/>
        <p:txBody>
          <a:bodyPr/>
          <a:lstStyle/>
          <a:p>
            <a:r>
              <a:rPr lang="en-US"/>
              <a:t>CPE – 22060 Presentation</a:t>
            </a:r>
          </a:p>
        </p:txBody>
      </p:sp>
      <p:sp>
        <p:nvSpPr>
          <p:cNvPr id="6" name="Slide Number Placeholder 5"/>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FBB1FE-9659-4B62-83FD-0B1FDB4E6318}" type="datetime1">
              <a:rPr lang="en-US" smtClean="0"/>
              <a:pPr/>
              <a:t>5/8/2023</a:t>
            </a:fld>
            <a:endParaRPr lang="en-US"/>
          </a:p>
        </p:txBody>
      </p:sp>
      <p:sp>
        <p:nvSpPr>
          <p:cNvPr id="5" name="Footer Placeholder 4"/>
          <p:cNvSpPr>
            <a:spLocks noGrp="1"/>
          </p:cNvSpPr>
          <p:nvPr>
            <p:ph type="ftr" sz="quarter" idx="11"/>
          </p:nvPr>
        </p:nvSpPr>
        <p:spPr/>
        <p:txBody>
          <a:bodyPr/>
          <a:lstStyle/>
          <a:p>
            <a:r>
              <a:rPr lang="en-US"/>
              <a:t>CPE – 22060 Presentation</a:t>
            </a:r>
          </a:p>
        </p:txBody>
      </p:sp>
      <p:sp>
        <p:nvSpPr>
          <p:cNvPr id="6" name="Slide Number Placeholder 5"/>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990600"/>
            <a:ext cx="8229600" cy="5334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p:cNvSpPr>
            <a:spLocks noGrp="1"/>
          </p:cNvSpPr>
          <p:nvPr>
            <p:ph type="ftr" sz="quarter" idx="11"/>
          </p:nvPr>
        </p:nvSpPr>
        <p:spPr/>
        <p:txBody>
          <a:bodyPr/>
          <a:lstStyle/>
          <a:p>
            <a:r>
              <a:rPr lang="en-US" dirty="0"/>
              <a:t>CPE – 22060 Presentation</a:t>
            </a:r>
          </a:p>
        </p:txBody>
      </p:sp>
      <p:sp>
        <p:nvSpPr>
          <p:cNvPr id="6" name="Slide Number Placeholder 5"/>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8FB590-3A47-476B-AA82-F695C141F056}" type="datetime1">
              <a:rPr lang="en-US" smtClean="0"/>
              <a:pPr/>
              <a:t>5/8/2023</a:t>
            </a:fld>
            <a:endParaRPr lang="en-US"/>
          </a:p>
        </p:txBody>
      </p:sp>
      <p:sp>
        <p:nvSpPr>
          <p:cNvPr id="5" name="Footer Placeholder 4"/>
          <p:cNvSpPr>
            <a:spLocks noGrp="1"/>
          </p:cNvSpPr>
          <p:nvPr>
            <p:ph type="ftr" sz="quarter" idx="11"/>
          </p:nvPr>
        </p:nvSpPr>
        <p:spPr/>
        <p:txBody>
          <a:bodyPr/>
          <a:lstStyle/>
          <a:p>
            <a:r>
              <a:rPr lang="en-US"/>
              <a:t>CPE – 22060 Presentation</a:t>
            </a:r>
          </a:p>
        </p:txBody>
      </p:sp>
      <p:sp>
        <p:nvSpPr>
          <p:cNvPr id="6" name="Slide Number Placeholder 5"/>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0354825-3872-4847-83B3-EE47039F94C7}" type="datetime1">
              <a:rPr lang="en-US" smtClean="0"/>
              <a:pPr/>
              <a:t>5/8/2023</a:t>
            </a:fld>
            <a:endParaRPr lang="en-US"/>
          </a:p>
        </p:txBody>
      </p:sp>
      <p:sp>
        <p:nvSpPr>
          <p:cNvPr id="6" name="Footer Placeholder 5"/>
          <p:cNvSpPr>
            <a:spLocks noGrp="1"/>
          </p:cNvSpPr>
          <p:nvPr>
            <p:ph type="ftr" sz="quarter" idx="11"/>
          </p:nvPr>
        </p:nvSpPr>
        <p:spPr/>
        <p:txBody>
          <a:bodyPr/>
          <a:lstStyle/>
          <a:p>
            <a:r>
              <a:rPr lang="en-US"/>
              <a:t>CPE – 22060 Presentation</a:t>
            </a:r>
          </a:p>
        </p:txBody>
      </p:sp>
      <p:sp>
        <p:nvSpPr>
          <p:cNvPr id="7" name="Slide Number Placeholder 6"/>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FEA63EB-75C0-4B01-AF22-F0D92001811C}" type="datetime1">
              <a:rPr lang="en-US" smtClean="0"/>
              <a:pPr/>
              <a:t>5/8/2023</a:t>
            </a:fld>
            <a:endParaRPr lang="en-US"/>
          </a:p>
        </p:txBody>
      </p:sp>
      <p:sp>
        <p:nvSpPr>
          <p:cNvPr id="8" name="Footer Placeholder 7"/>
          <p:cNvSpPr>
            <a:spLocks noGrp="1"/>
          </p:cNvSpPr>
          <p:nvPr>
            <p:ph type="ftr" sz="quarter" idx="11"/>
          </p:nvPr>
        </p:nvSpPr>
        <p:spPr/>
        <p:txBody>
          <a:bodyPr/>
          <a:lstStyle/>
          <a:p>
            <a:r>
              <a:rPr lang="en-US"/>
              <a:t>CPE – 22060 Presentation</a:t>
            </a:r>
          </a:p>
        </p:txBody>
      </p:sp>
      <p:sp>
        <p:nvSpPr>
          <p:cNvPr id="9" name="Slide Number Placeholder 8"/>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733659F-D2EA-48AC-B6C8-E57104AE2B45}" type="datetime1">
              <a:rPr lang="en-US" smtClean="0"/>
              <a:pPr/>
              <a:t>5/8/2023</a:t>
            </a:fld>
            <a:endParaRPr lang="en-US"/>
          </a:p>
        </p:txBody>
      </p:sp>
      <p:sp>
        <p:nvSpPr>
          <p:cNvPr id="4" name="Footer Placeholder 3"/>
          <p:cNvSpPr>
            <a:spLocks noGrp="1"/>
          </p:cNvSpPr>
          <p:nvPr>
            <p:ph type="ftr" sz="quarter" idx="11"/>
          </p:nvPr>
        </p:nvSpPr>
        <p:spPr/>
        <p:txBody>
          <a:bodyPr/>
          <a:lstStyle/>
          <a:p>
            <a:r>
              <a:rPr lang="en-US"/>
              <a:t>CPE – 22060 Presentation</a:t>
            </a:r>
          </a:p>
        </p:txBody>
      </p:sp>
      <p:sp>
        <p:nvSpPr>
          <p:cNvPr id="5" name="Slide Number Placeholder 4"/>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70E31A-B5C5-4FB6-A613-C9C80E2F3499}" type="datetime1">
              <a:rPr lang="en-US" smtClean="0"/>
              <a:pPr/>
              <a:t>5/8/2023</a:t>
            </a:fld>
            <a:endParaRPr lang="en-US"/>
          </a:p>
        </p:txBody>
      </p:sp>
      <p:sp>
        <p:nvSpPr>
          <p:cNvPr id="3" name="Footer Placeholder 2"/>
          <p:cNvSpPr>
            <a:spLocks noGrp="1"/>
          </p:cNvSpPr>
          <p:nvPr>
            <p:ph type="ftr" sz="quarter" idx="11"/>
          </p:nvPr>
        </p:nvSpPr>
        <p:spPr/>
        <p:txBody>
          <a:bodyPr/>
          <a:lstStyle/>
          <a:p>
            <a:r>
              <a:rPr lang="en-US"/>
              <a:t>CPE – 22060 Presentation</a:t>
            </a:r>
          </a:p>
        </p:txBody>
      </p:sp>
      <p:sp>
        <p:nvSpPr>
          <p:cNvPr id="4" name="Slide Number Placeholder 3"/>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B840BC-A573-498A-B5AD-91A539E12F2A}" type="datetime1">
              <a:rPr lang="en-US" smtClean="0"/>
              <a:pPr/>
              <a:t>5/8/2023</a:t>
            </a:fld>
            <a:endParaRPr lang="en-US"/>
          </a:p>
        </p:txBody>
      </p:sp>
      <p:sp>
        <p:nvSpPr>
          <p:cNvPr id="6" name="Footer Placeholder 5"/>
          <p:cNvSpPr>
            <a:spLocks noGrp="1"/>
          </p:cNvSpPr>
          <p:nvPr>
            <p:ph type="ftr" sz="quarter" idx="11"/>
          </p:nvPr>
        </p:nvSpPr>
        <p:spPr/>
        <p:txBody>
          <a:bodyPr/>
          <a:lstStyle/>
          <a:p>
            <a:r>
              <a:rPr lang="en-US"/>
              <a:t>CPE – 22060 Presentation</a:t>
            </a:r>
          </a:p>
        </p:txBody>
      </p:sp>
      <p:sp>
        <p:nvSpPr>
          <p:cNvPr id="7" name="Slide Number Placeholder 6"/>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3FB9E3-55BC-4D2F-BEA3-8137623812FA}" type="datetime1">
              <a:rPr lang="en-US" smtClean="0"/>
              <a:pPr/>
              <a:t>5/8/2023</a:t>
            </a:fld>
            <a:endParaRPr lang="en-US"/>
          </a:p>
        </p:txBody>
      </p:sp>
      <p:sp>
        <p:nvSpPr>
          <p:cNvPr id="6" name="Footer Placeholder 5"/>
          <p:cNvSpPr>
            <a:spLocks noGrp="1"/>
          </p:cNvSpPr>
          <p:nvPr>
            <p:ph type="ftr" sz="quarter" idx="11"/>
          </p:nvPr>
        </p:nvSpPr>
        <p:spPr/>
        <p:txBody>
          <a:bodyPr/>
          <a:lstStyle/>
          <a:p>
            <a:r>
              <a:rPr lang="en-US"/>
              <a:t>CPE – 22060 Presentation</a:t>
            </a:r>
          </a:p>
        </p:txBody>
      </p:sp>
      <p:sp>
        <p:nvSpPr>
          <p:cNvPr id="7" name="Slide Number Placeholder 6"/>
          <p:cNvSpPr>
            <a:spLocks noGrp="1"/>
          </p:cNvSpPr>
          <p:nvPr>
            <p:ph type="sldNum" sz="quarter" idx="12"/>
          </p:nvPr>
        </p:nvSpPr>
        <p:spPr/>
        <p:txBody>
          <a:bodyPr/>
          <a:lstStyle/>
          <a:p>
            <a:fld id="{4AF1F8D0-972F-472E-AFE5-1F27E299DB0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868362"/>
          </a:xfrm>
          <a:prstGeom prst="rect">
            <a:avLst/>
          </a:prstGeom>
        </p:spPr>
        <p:style>
          <a:lnRef idx="2">
            <a:schemeClr val="accent1"/>
          </a:lnRef>
          <a:fillRef idx="1">
            <a:schemeClr val="lt1"/>
          </a:fillRef>
          <a:effectRef idx="0">
            <a:schemeClr val="accent1"/>
          </a:effectRef>
          <a:fontRef idx="none"/>
        </p:style>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19200"/>
            <a:ext cx="8229600" cy="5105400"/>
          </a:xfrm>
          <a:prstGeom prst="rect">
            <a:avLst/>
          </a:prstGeom>
        </p:spPr>
        <p:style>
          <a:lnRef idx="2">
            <a:schemeClr val="accent1"/>
          </a:lnRef>
          <a:fillRef idx="1">
            <a:schemeClr val="lt1"/>
          </a:fillRef>
          <a:effectRef idx="0">
            <a:schemeClr val="accent1"/>
          </a:effectRef>
          <a:fontRef idx="none"/>
        </p:style>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973F8-FEE5-4126-B476-687ACF2D0C92}" type="datetime1">
              <a:rPr lang="en-US" smtClean="0"/>
              <a:pPr/>
              <a:t>5/8/2023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CPE – 22060 Presentation</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F1F8D0-972F-472E-AFE5-1F27E299DB0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ieeexplore.ieee.org/xpl/conhome/9138108/proceeding"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996575819"/>
              </p:ext>
            </p:extLst>
          </p:nvPr>
        </p:nvGraphicFramePr>
        <p:xfrm>
          <a:off x="228600" y="210666"/>
          <a:ext cx="8686800" cy="6571134"/>
        </p:xfrm>
        <a:graphic>
          <a:graphicData uri="http://schemas.openxmlformats.org/drawingml/2006/table">
            <a:tbl>
              <a:tblPr firstRow="1" bandRow="1">
                <a:tableStyleId>{69012ECD-51FC-41F1-AA8D-1B2483CD663E}</a:tableStyleId>
              </a:tblPr>
              <a:tblGrid>
                <a:gridCol w="1524000">
                  <a:extLst>
                    <a:ext uri="{9D8B030D-6E8A-4147-A177-3AD203B41FA5}">
                      <a16:colId xmlns:a16="http://schemas.microsoft.com/office/drawing/2014/main" val="20000"/>
                    </a:ext>
                  </a:extLst>
                </a:gridCol>
                <a:gridCol w="808566">
                  <a:extLst>
                    <a:ext uri="{9D8B030D-6E8A-4147-A177-3AD203B41FA5}">
                      <a16:colId xmlns:a16="http://schemas.microsoft.com/office/drawing/2014/main" val="20001"/>
                    </a:ext>
                  </a:extLst>
                </a:gridCol>
                <a:gridCol w="2925234">
                  <a:extLst>
                    <a:ext uri="{9D8B030D-6E8A-4147-A177-3AD203B41FA5}">
                      <a16:colId xmlns:a16="http://schemas.microsoft.com/office/drawing/2014/main" val="20002"/>
                    </a:ext>
                  </a:extLst>
                </a:gridCol>
                <a:gridCol w="3429000">
                  <a:extLst>
                    <a:ext uri="{9D8B030D-6E8A-4147-A177-3AD203B41FA5}">
                      <a16:colId xmlns:a16="http://schemas.microsoft.com/office/drawing/2014/main" val="20003"/>
                    </a:ext>
                  </a:extLst>
                </a:gridCol>
              </a:tblGrid>
              <a:tr h="2090401">
                <a:tc>
                  <a:txBody>
                    <a:bodyPr/>
                    <a:lstStyle/>
                    <a:p>
                      <a:pPr algn="ctr"/>
                      <a:endParaRPr lang="en-US" sz="2200" dirty="0">
                        <a:solidFill>
                          <a:schemeClr val="bg1"/>
                        </a:solidFill>
                      </a:endParaRPr>
                    </a:p>
                  </a:txBody>
                  <a:tcPr>
                    <a:lnL w="12700" cap="flat" cmpd="sng" algn="ctr">
                      <a:solidFill>
                        <a:schemeClr val="tx2">
                          <a:lumMod val="7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2800" dirty="0"/>
                        <a:t>S.S.V.P.S’s B. S. </a:t>
                      </a:r>
                      <a:r>
                        <a:rPr lang="en-US" sz="2800" baseline="0" dirty="0" err="1"/>
                        <a:t>Deore</a:t>
                      </a:r>
                      <a:r>
                        <a:rPr lang="en-US" sz="2800" baseline="0" dirty="0"/>
                        <a:t> Polytechnic, Dhule</a:t>
                      </a:r>
                      <a:endParaRPr lang="en-US" sz="3200" baseline="0" dirty="0"/>
                    </a:p>
                    <a:p>
                      <a:pPr algn="ctr"/>
                      <a:r>
                        <a:rPr lang="en-US" sz="2400" baseline="0" dirty="0"/>
                        <a:t>Academic Year : 2022 – 2023</a:t>
                      </a:r>
                    </a:p>
                    <a:p>
                      <a:pPr marL="0" marR="0" indent="0" algn="ctr" defTabSz="914400" rtl="0" eaLnBrk="1" fontAlgn="auto" latinLnBrk="0" hangingPunct="1">
                        <a:lnSpc>
                          <a:spcPct val="100000"/>
                        </a:lnSpc>
                        <a:spcBef>
                          <a:spcPts val="0"/>
                        </a:spcBef>
                        <a:spcAft>
                          <a:spcPts val="0"/>
                        </a:spcAft>
                        <a:buClrTx/>
                        <a:buSzTx/>
                        <a:buFontTx/>
                        <a:buNone/>
                        <a:tabLst/>
                        <a:defRPr/>
                      </a:pPr>
                      <a:r>
                        <a:rPr lang="en-US" sz="3200" dirty="0"/>
                        <a:t>Department of Computer Engineering</a:t>
                      </a:r>
                    </a:p>
                    <a:p>
                      <a:pPr algn="ctr"/>
                      <a:r>
                        <a:rPr lang="en-US" sz="2400" baseline="0" dirty="0"/>
                        <a:t>(0059)</a:t>
                      </a:r>
                    </a:p>
                  </a:txBody>
                  <a:tcPr>
                    <a:lnL w="12700" cap="flat" cmpd="sng" algn="ctr">
                      <a:no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200" dirty="0"/>
                    </a:p>
                  </a:txBody>
                  <a:tcPr/>
                </a:tc>
                <a:tc hMerge="1">
                  <a:txBody>
                    <a:bodyPr/>
                    <a:lstStyle/>
                    <a:p>
                      <a:endParaRPr lang="en-US"/>
                    </a:p>
                  </a:txBody>
                  <a:tcPr/>
                </a:tc>
                <a:extLst>
                  <a:ext uri="{0D108BD9-81ED-4DB2-BD59-A6C34878D82A}">
                    <a16:rowId xmlns:a16="http://schemas.microsoft.com/office/drawing/2014/main" val="10000"/>
                  </a:ext>
                </a:extLst>
              </a:tr>
              <a:tr h="625925">
                <a:tc gridSpan="4">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dirty="0"/>
                        <a:t>A seminar on </a:t>
                      </a:r>
                      <a:r>
                        <a:rPr lang="en-US" sz="2800" b="1" dirty="0">
                          <a:solidFill>
                            <a:srgbClr val="0000CC"/>
                          </a:solidFill>
                        </a:rPr>
                        <a:t>Capstone</a:t>
                      </a:r>
                      <a:r>
                        <a:rPr lang="en-US" sz="2800" b="1" baseline="0" dirty="0">
                          <a:solidFill>
                            <a:srgbClr val="0000CC"/>
                          </a:solidFill>
                        </a:rPr>
                        <a:t> Project Execution (CPE-22060)</a:t>
                      </a:r>
                      <a:endParaRPr lang="en-US" sz="2200" b="1" dirty="0">
                        <a:solidFill>
                          <a:srgbClr val="0000CC"/>
                        </a:solidFill>
                      </a:endParaRPr>
                    </a:p>
                  </a:txBody>
                  <a:tcPr>
                    <a:lnL w="9525" cap="flat" cmpd="sng" algn="ctr">
                      <a:noFill/>
                      <a:prstDash val="solid"/>
                    </a:lnL>
                    <a:lnR w="9525" cap="flat" cmpd="sng" algn="ctr">
                      <a:noFill/>
                      <a:prstDash val="soli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sz="2200" dirty="0"/>
                    </a:p>
                  </a:txBody>
                  <a:tcPr/>
                </a:tc>
                <a:tc hMerge="1">
                  <a:txBody>
                    <a:bodyPr/>
                    <a:lstStyle/>
                    <a:p>
                      <a:endParaRPr lang="en-US"/>
                    </a:p>
                  </a:txBody>
                  <a:tcPr/>
                </a:tc>
                <a:extLst>
                  <a:ext uri="{0D108BD9-81ED-4DB2-BD59-A6C34878D82A}">
                    <a16:rowId xmlns:a16="http://schemas.microsoft.com/office/drawing/2014/main" val="10001"/>
                  </a:ext>
                </a:extLst>
              </a:tr>
              <a:tr h="515468">
                <a:tc gridSpan="2">
                  <a:txBody>
                    <a:bodyPr/>
                    <a:lstStyle/>
                    <a:p>
                      <a:r>
                        <a:rPr lang="en-US" sz="2200" dirty="0"/>
                        <a:t>Topic</a:t>
                      </a: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tcPr>
                </a:tc>
                <a:tc hMerge="1">
                  <a:txBody>
                    <a:bodyPr/>
                    <a:lstStyle/>
                    <a:p>
                      <a:endParaRPr lang="en-US"/>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kern="1200" dirty="0">
                          <a:solidFill>
                            <a:schemeClr val="tx1"/>
                          </a:solidFill>
                          <a:effectLst/>
                          <a:latin typeface="+mn-lt"/>
                          <a:ea typeface="+mn-ea"/>
                          <a:cs typeface="+mn-cs"/>
                        </a:rPr>
                        <a:t>Face Recognition using </a:t>
                      </a:r>
                      <a:r>
                        <a:rPr lang="en-US" sz="2200" b="0" kern="1200" dirty="0" err="1">
                          <a:solidFill>
                            <a:schemeClr val="tx1"/>
                          </a:solidFill>
                          <a:effectLst/>
                          <a:latin typeface="+mn-lt"/>
                          <a:ea typeface="+mn-ea"/>
                          <a:cs typeface="+mn-cs"/>
                        </a:rPr>
                        <a:t>Haar</a:t>
                      </a:r>
                      <a:r>
                        <a:rPr lang="en-US" sz="2200" b="0" kern="1200" dirty="0">
                          <a:solidFill>
                            <a:schemeClr val="tx1"/>
                          </a:solidFill>
                          <a:effectLst/>
                          <a:latin typeface="+mn-lt"/>
                          <a:ea typeface="+mn-ea"/>
                          <a:cs typeface="+mn-cs"/>
                        </a:rPr>
                        <a:t> Cascade and LBPH Algorithm</a:t>
                      </a:r>
                      <a:endParaRPr lang="en-IN" sz="2200" b="0" kern="1200" dirty="0">
                        <a:solidFill>
                          <a:schemeClr val="tx1"/>
                        </a:solidFill>
                        <a:effectLst/>
                        <a:latin typeface="+mn-lt"/>
                        <a:ea typeface="+mn-ea"/>
                        <a:cs typeface="+mn-cs"/>
                      </a:endParaRP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2"/>
                  </a:ext>
                </a:extLst>
              </a:tr>
              <a:tr h="515468">
                <a:tc rowSpan="4" gridSpan="2">
                  <a:txBody>
                    <a:bodyPr/>
                    <a:lstStyle/>
                    <a:p>
                      <a:r>
                        <a:rPr lang="en-US" sz="2200" dirty="0"/>
                        <a:t>Presented</a:t>
                      </a:r>
                      <a:r>
                        <a:rPr lang="en-US" sz="2200" baseline="0" dirty="0"/>
                        <a:t> by </a:t>
                      </a:r>
                      <a:endParaRPr lang="en-US" sz="2200"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tcPr>
                </a:tc>
                <a:tc rowSpan="4" hMerge="1">
                  <a:txBody>
                    <a:bodyPr/>
                    <a:lstStyle/>
                    <a:p>
                      <a:endParaRPr lang="en-US"/>
                    </a:p>
                  </a:txBody>
                  <a:tcPr/>
                </a:tc>
                <a:tc gridSpan="2">
                  <a:txBody>
                    <a:bodyPr/>
                    <a:lstStyle/>
                    <a:p>
                      <a:r>
                        <a:rPr lang="en-US" sz="2200" dirty="0"/>
                        <a:t>1. Aayush Shashikant Jadhav</a:t>
                      </a: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3"/>
                  </a:ext>
                </a:extLst>
              </a:tr>
              <a:tr h="515468">
                <a:tc gridSpan="2" vMerge="1">
                  <a:txBody>
                    <a:bodyPr/>
                    <a:lstStyle/>
                    <a:p>
                      <a:endParaRPr lang="en-US" sz="2200" dirty="0"/>
                    </a:p>
                  </a:txBody>
                  <a:tcPr/>
                </a:tc>
                <a:tc hMerge="1" vMerge="1">
                  <a:txBody>
                    <a:bodyPr/>
                    <a:lstStyle/>
                    <a:p>
                      <a:endParaRPr lang="en-US"/>
                    </a:p>
                  </a:txBody>
                  <a:tcPr/>
                </a:tc>
                <a:tc gridSpan="2">
                  <a:txBody>
                    <a:bodyPr/>
                    <a:lstStyle/>
                    <a:p>
                      <a:r>
                        <a:rPr lang="en-US" sz="2200" dirty="0"/>
                        <a:t>2. Pranav Sudhakar </a:t>
                      </a:r>
                      <a:r>
                        <a:rPr lang="en-US" sz="2200" dirty="0" err="1"/>
                        <a:t>Babrekar</a:t>
                      </a:r>
                      <a:endParaRPr lang="en-US" sz="2200"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4"/>
                  </a:ext>
                </a:extLst>
              </a:tr>
              <a:tr h="515468">
                <a:tc gridSpan="2" vMerge="1">
                  <a:txBody>
                    <a:bodyPr/>
                    <a:lstStyle/>
                    <a:p>
                      <a:endParaRPr lang="en-US" sz="2200" dirty="0"/>
                    </a:p>
                  </a:txBody>
                  <a:tcPr/>
                </a:tc>
                <a:tc hMerge="1" vMerge="1">
                  <a:txBody>
                    <a:bodyPr/>
                    <a:lstStyle/>
                    <a:p>
                      <a:endParaRPr lang="en-US"/>
                    </a:p>
                  </a:txBody>
                  <a:tcPr/>
                </a:tc>
                <a:tc gridSpan="2">
                  <a:txBody>
                    <a:bodyPr/>
                    <a:lstStyle/>
                    <a:p>
                      <a:r>
                        <a:rPr lang="en-US" sz="2200" dirty="0"/>
                        <a:t>3. Nayan Bhaskar </a:t>
                      </a:r>
                      <a:r>
                        <a:rPr lang="en-US" sz="2200" dirty="0" err="1"/>
                        <a:t>Bhadane</a:t>
                      </a:r>
                      <a:endParaRPr lang="en-US" sz="2200"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5"/>
                  </a:ext>
                </a:extLst>
              </a:tr>
              <a:tr h="515468">
                <a:tc gridSpan="2" vMerge="1">
                  <a:txBody>
                    <a:bodyPr/>
                    <a:lstStyle/>
                    <a:p>
                      <a:endParaRPr lang="en-US" sz="2200" dirty="0"/>
                    </a:p>
                  </a:txBody>
                  <a:tcPr/>
                </a:tc>
                <a:tc hMerge="1" vMerge="1">
                  <a:txBody>
                    <a:bodyPr/>
                    <a:lstStyle/>
                    <a:p>
                      <a:endParaRPr lang="en-US"/>
                    </a:p>
                  </a:txBody>
                  <a:tcPr/>
                </a:tc>
                <a:tc gridSpan="2">
                  <a:txBody>
                    <a:bodyPr/>
                    <a:lstStyle/>
                    <a:p>
                      <a:r>
                        <a:rPr lang="en-US" sz="2200" dirty="0"/>
                        <a:t>4. Khushal </a:t>
                      </a:r>
                      <a:r>
                        <a:rPr lang="en-US" sz="2200" dirty="0" err="1"/>
                        <a:t>Hirchand</a:t>
                      </a:r>
                      <a:r>
                        <a:rPr lang="en-US" sz="2200" dirty="0"/>
                        <a:t> Patil</a:t>
                      </a: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6"/>
                  </a:ext>
                </a:extLst>
              </a:tr>
              <a:tr h="515468">
                <a:tc gridSpan="2">
                  <a:txBody>
                    <a:bodyPr/>
                    <a:lstStyle/>
                    <a:p>
                      <a:r>
                        <a:rPr lang="en-US" sz="2200" dirty="0"/>
                        <a:t>Guided by</a:t>
                      </a:r>
                      <a:r>
                        <a:rPr lang="en-US" sz="2200" baseline="0" dirty="0"/>
                        <a:t> </a:t>
                      </a:r>
                      <a:endParaRPr lang="en-US" sz="2200"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tcPr>
                </a:tc>
                <a:tc hMerge="1">
                  <a:txBody>
                    <a:bodyPr/>
                    <a:lstStyle/>
                    <a:p>
                      <a:endParaRPr lang="en-US"/>
                    </a:p>
                  </a:txBody>
                  <a:tcPr/>
                </a:tc>
                <a:tc gridSpan="2">
                  <a:txBody>
                    <a:bodyPr/>
                    <a:lstStyle/>
                    <a:p>
                      <a:r>
                        <a:rPr lang="en-US" sz="2200" dirty="0"/>
                        <a:t>Mr. </a:t>
                      </a:r>
                      <a:r>
                        <a:rPr lang="en-US" sz="2200" dirty="0" err="1"/>
                        <a:t>C.P.Bhamare</a:t>
                      </a:r>
                      <a:r>
                        <a:rPr lang="en-US" sz="2200" dirty="0"/>
                        <a:t> </a:t>
                      </a: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10007"/>
                  </a:ext>
                </a:extLst>
              </a:tr>
              <a:tr h="515468">
                <a:tc gridSpan="2">
                  <a:txBody>
                    <a:bodyPr/>
                    <a:lstStyle/>
                    <a:p>
                      <a:r>
                        <a:rPr lang="en-US" sz="2200" dirty="0"/>
                        <a:t>Semester</a:t>
                      </a:r>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tcPr>
                </a:tc>
                <a:tc hMerge="1">
                  <a:txBody>
                    <a:bodyPr/>
                    <a:lstStyle/>
                    <a:p>
                      <a:endParaRPr lang="en-US"/>
                    </a:p>
                  </a:txBody>
                  <a:tcPr/>
                </a:tc>
                <a:tc>
                  <a:txBody>
                    <a:bodyPr/>
                    <a:lstStyle/>
                    <a:p>
                      <a:r>
                        <a:rPr lang="en-US" sz="2200" b="1" dirty="0"/>
                        <a:t>Sixth</a:t>
                      </a:r>
                      <a:r>
                        <a:rPr lang="en-US" sz="2200" b="1" baseline="0" dirty="0"/>
                        <a:t> (I Scheme)</a:t>
                      </a:r>
                      <a:endParaRPr lang="en-US" sz="2200" b="1"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200" dirty="0"/>
                        <a:t>Date</a:t>
                      </a:r>
                      <a:r>
                        <a:rPr lang="en-US" sz="2200" baseline="0" dirty="0"/>
                        <a:t>  : 9/5/2023</a:t>
                      </a:r>
                      <a:endParaRPr lang="en-US" sz="2200" dirty="0"/>
                    </a:p>
                  </a:txBody>
                  <a:tcPr>
                    <a:lnL w="12700" cap="flat" cmpd="sng" algn="ctr">
                      <a:solidFill>
                        <a:schemeClr val="tx2">
                          <a:lumMod val="75000"/>
                        </a:schemeClr>
                      </a:solidFill>
                      <a:prstDash val="solid"/>
                      <a:round/>
                      <a:headEnd type="none" w="med" len="med"/>
                      <a:tailEnd type="none" w="med" len="med"/>
                    </a:lnL>
                    <a:lnR w="12700" cap="flat" cmpd="sng" algn="ctr">
                      <a:solidFill>
                        <a:schemeClr val="tx2">
                          <a:lumMod val="75000"/>
                        </a:schemeClr>
                      </a:solidFill>
                      <a:prstDash val="solid"/>
                      <a:round/>
                      <a:headEnd type="none" w="med" len="med"/>
                      <a:tailEnd type="none" w="med" len="med"/>
                    </a:lnR>
                    <a:lnT w="12700" cap="flat" cmpd="sng" algn="ctr">
                      <a:solidFill>
                        <a:schemeClr val="tx2">
                          <a:lumMod val="75000"/>
                        </a:schemeClr>
                      </a:solidFill>
                      <a:prstDash val="solid"/>
                      <a:round/>
                      <a:headEnd type="none" w="med" len="med"/>
                      <a:tailEnd type="none" w="med" len="med"/>
                    </a:lnT>
                    <a:lnB w="12700" cap="flat" cmpd="sng" algn="ctr">
                      <a:solidFill>
                        <a:schemeClr val="tx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pic>
        <p:nvPicPr>
          <p:cNvPr id="16" name="Picture 15" descr="ssvpslogo.png"/>
          <p:cNvPicPr>
            <a:picLocks noChangeAspect="1"/>
          </p:cNvPicPr>
          <p:nvPr/>
        </p:nvPicPr>
        <p:blipFill>
          <a:blip r:embed="rId2"/>
          <a:stretch>
            <a:fillRect/>
          </a:stretch>
        </p:blipFill>
        <p:spPr>
          <a:xfrm>
            <a:off x="304800" y="381000"/>
            <a:ext cx="1370220" cy="18288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883B3D-99AF-A111-1888-6827C0D42213}"/>
              </a:ext>
            </a:extLst>
          </p:cNvPr>
          <p:cNvSpPr>
            <a:spLocks noGrp="1"/>
          </p:cNvSpPr>
          <p:nvPr>
            <p:ph idx="1"/>
          </p:nvPr>
        </p:nvSpPr>
        <p:spPr/>
        <p:txBody>
          <a:bodyPr>
            <a:noAutofit/>
          </a:bodyPr>
          <a:lstStyle/>
          <a:p>
            <a:pPr marL="926465" marR="0" lvl="0" indent="-342900" algn="just" defTabSz="914400" rtl="0" eaLnBrk="1" fontAlgn="auto" latinLnBrk="0" hangingPunct="1">
              <a:lnSpc>
                <a:spcPct val="100000"/>
              </a:lnSpc>
              <a:spcBef>
                <a:spcPts val="0"/>
              </a:spcBef>
              <a:spcAft>
                <a:spcPts val="0"/>
              </a:spcAft>
              <a:buClrTx/>
              <a:buSzTx/>
              <a:buFontTx/>
              <a:buAutoNum type="arabicPeriod"/>
              <a:tabLst/>
              <a:defRPr/>
            </a:pPr>
            <a:r>
              <a:rPr kumimoji="0" lang="en-IN" sz="2800" b="0" i="0" u="none" strike="noStrike" kern="1200" cap="none" spc="0" normalizeH="0" baseline="0" noProof="0" dirty="0">
                <a:ln>
                  <a:noFill/>
                </a:ln>
                <a:solidFill>
                  <a:prstClr val="black"/>
                </a:solidFill>
                <a:effectLst/>
                <a:uLnTx/>
                <a:uFillTx/>
                <a:ea typeface="+mn-ea"/>
                <a:cs typeface="+mn-cs"/>
              </a:rPr>
              <a:t>Software Requirements Platform : </a:t>
            </a:r>
          </a:p>
          <a:p>
            <a:pPr marL="0" marR="0" lvl="0"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                  Operating System : Windows  OS </a:t>
            </a:r>
          </a:p>
          <a:p>
            <a:pPr marL="0" marR="0" lvl="0"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                  Platform: Visual Studio Code</a:t>
            </a:r>
          </a:p>
          <a:p>
            <a:pPr marL="0" marR="0" lvl="0"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                  Programming Language : PYTHON </a:t>
            </a:r>
          </a:p>
          <a:p>
            <a:pPr marL="0" marR="0" lvl="0" indent="0" algn="just" defTabSz="914400" rtl="0" eaLnBrk="1" fontAlgn="base" latinLnBrk="0" hangingPunct="1">
              <a:lnSpc>
                <a:spcPct val="100000"/>
              </a:lnSpc>
              <a:spcBef>
                <a:spcPts val="0"/>
              </a:spcBef>
              <a:spcAft>
                <a:spcPts val="0"/>
              </a:spcAft>
              <a:buClr>
                <a:srgbClr val="000009"/>
              </a:buClr>
              <a:buSzPts val="1200"/>
              <a:buFontTx/>
              <a:buNone/>
              <a:tabLst/>
              <a:defRPr/>
            </a:pPr>
            <a:r>
              <a:rPr lang="en-IN" sz="2800" dirty="0">
                <a:solidFill>
                  <a:prstClr val="black"/>
                </a:solidFill>
              </a:rPr>
              <a:t>	       </a:t>
            </a:r>
            <a:r>
              <a:rPr lang="en-US" sz="2800" dirty="0">
                <a:solidFill>
                  <a:prstClr val="black"/>
                </a:solidFill>
              </a:rPr>
              <a:t>Libraries: OpenCV, </a:t>
            </a:r>
            <a:r>
              <a:rPr lang="en-US" sz="2800" dirty="0" err="1">
                <a:solidFill>
                  <a:prstClr val="black"/>
                </a:solidFill>
              </a:rPr>
              <a:t>Tkinter</a:t>
            </a:r>
            <a:r>
              <a:rPr lang="en-US" sz="2800" dirty="0">
                <a:solidFill>
                  <a:prstClr val="black"/>
                </a:solidFill>
              </a:rPr>
              <a:t>, NumPy, 				  </a:t>
            </a:r>
            <a:r>
              <a:rPr lang="en-US" sz="2800" dirty="0" err="1">
                <a:solidFill>
                  <a:prstClr val="black"/>
                </a:solidFill>
              </a:rPr>
              <a:t>ReportLab</a:t>
            </a:r>
            <a:r>
              <a:rPr lang="en-US" sz="2800" dirty="0">
                <a:solidFill>
                  <a:prstClr val="black"/>
                </a:solidFill>
              </a:rPr>
              <a:t>, </a:t>
            </a:r>
            <a:r>
              <a:rPr lang="en-US" sz="2800" dirty="0" err="1">
                <a:solidFill>
                  <a:prstClr val="black"/>
                </a:solidFill>
              </a:rPr>
              <a:t>Pygame</a:t>
            </a:r>
            <a:r>
              <a:rPr lang="en-US" sz="2800" dirty="0">
                <a:solidFill>
                  <a:prstClr val="black"/>
                </a:solidFill>
              </a:rPr>
              <a:t>, Pillow</a:t>
            </a:r>
          </a:p>
          <a:p>
            <a:pPr marL="0" marR="0" lvl="0" indent="0" algn="just" defTabSz="914400" rtl="0" eaLnBrk="1" fontAlgn="base" latinLnBrk="0" hangingPunct="1">
              <a:lnSpc>
                <a:spcPct val="100000"/>
              </a:lnSpc>
              <a:spcBef>
                <a:spcPts val="0"/>
              </a:spcBef>
              <a:spcAft>
                <a:spcPts val="0"/>
              </a:spcAft>
              <a:buClr>
                <a:srgbClr val="000009"/>
              </a:buClr>
              <a:buSzPts val="1200"/>
              <a:buFontTx/>
              <a:buNone/>
              <a:tabLst/>
              <a:defRPr/>
            </a:pPr>
            <a:endParaRPr kumimoji="0" lang="en-IN" sz="2800" b="0" i="0" u="none" strike="noStrike" kern="1200" cap="none" spc="0" normalizeH="0" baseline="0" noProof="0" dirty="0">
              <a:ln>
                <a:noFill/>
              </a:ln>
              <a:solidFill>
                <a:prstClr val="black"/>
              </a:solidFill>
              <a:effectLst/>
              <a:uLnTx/>
              <a:uFillTx/>
              <a:ea typeface="+mn-ea"/>
              <a:cs typeface="+mn-cs"/>
            </a:endParaRPr>
          </a:p>
          <a:p>
            <a:pPr marL="583565" marR="0" lvl="0" indent="0" algn="just" defTabSz="914400" rtl="0" eaLnBrk="1" fontAlgn="auto" latinLnBrk="0" hangingPunct="1">
              <a:lnSpc>
                <a:spcPct val="100000"/>
              </a:lnSpc>
              <a:spcBef>
                <a:spcPts val="0"/>
              </a:spcBef>
              <a:spcAft>
                <a:spcPts val="0"/>
              </a:spcAft>
              <a:buClrTx/>
              <a:buSzTx/>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2.  Hardware Requirements </a:t>
            </a:r>
          </a:p>
          <a:p>
            <a:pPr marL="1371600" marR="0" lvl="3"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Processor:  INTEL i3 Processor Core </a:t>
            </a:r>
          </a:p>
          <a:p>
            <a:pPr marL="1371600" marR="0" lvl="3"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Hard Disk: 500 GB (min) </a:t>
            </a:r>
          </a:p>
          <a:p>
            <a:pPr marL="1371600" marR="0" lvl="3"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RAM: 2 GB or higher </a:t>
            </a:r>
          </a:p>
          <a:p>
            <a:pPr marL="1371600" marR="0" lvl="3" indent="0" algn="just" defTabSz="914400" rtl="0" eaLnBrk="1" fontAlgn="base" latinLnBrk="0" hangingPunct="1">
              <a:lnSpc>
                <a:spcPct val="100000"/>
              </a:lnSpc>
              <a:spcBef>
                <a:spcPts val="0"/>
              </a:spcBef>
              <a:spcAft>
                <a:spcPts val="0"/>
              </a:spcAft>
              <a:buClr>
                <a:srgbClr val="000009"/>
              </a:buClr>
              <a:buSzPts val="1200"/>
              <a:buFontTx/>
              <a:buNone/>
              <a:tabLst/>
              <a:defRPr/>
            </a:pPr>
            <a:r>
              <a:rPr kumimoji="0" lang="en-IN" sz="2800" b="0" i="0" u="none" strike="noStrike" kern="1200" cap="none" spc="0" normalizeH="0" baseline="0" noProof="0" dirty="0">
                <a:ln>
                  <a:noFill/>
                </a:ln>
                <a:solidFill>
                  <a:prstClr val="black"/>
                </a:solidFill>
                <a:effectLst/>
                <a:uLnTx/>
                <a:uFillTx/>
                <a:ea typeface="+mn-ea"/>
                <a:cs typeface="+mn-cs"/>
              </a:rPr>
              <a:t>Camera : Webcam</a:t>
            </a:r>
          </a:p>
          <a:p>
            <a:endParaRPr lang="en-IN" sz="2800" dirty="0"/>
          </a:p>
        </p:txBody>
      </p:sp>
      <p:sp>
        <p:nvSpPr>
          <p:cNvPr id="4" name="Date Placeholder 3">
            <a:extLst>
              <a:ext uri="{FF2B5EF4-FFF2-40B4-BE49-F238E27FC236}">
                <a16:creationId xmlns:a16="http://schemas.microsoft.com/office/drawing/2014/main" id="{6B8A00EC-4C5C-7AFF-910A-D14C8D7BABE6}"/>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9EED82B7-A32E-1D6D-893B-53319BBDA40C}"/>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24C96D01-6295-9B7A-27BE-773E327E4BB6}"/>
              </a:ext>
            </a:extLst>
          </p:cNvPr>
          <p:cNvSpPr>
            <a:spLocks noGrp="1"/>
          </p:cNvSpPr>
          <p:nvPr>
            <p:ph type="sldNum" sz="quarter" idx="12"/>
          </p:nvPr>
        </p:nvSpPr>
        <p:spPr/>
        <p:txBody>
          <a:bodyPr/>
          <a:lstStyle/>
          <a:p>
            <a:fld id="{4AF1F8D0-972F-472E-AFE5-1F27E299DB0B}" type="slidenum">
              <a:rPr lang="en-US" smtClean="0"/>
              <a:pPr/>
              <a:t>10</a:t>
            </a:fld>
            <a:endParaRPr lang="en-US"/>
          </a:p>
        </p:txBody>
      </p:sp>
      <p:sp>
        <p:nvSpPr>
          <p:cNvPr id="8" name="Title 7">
            <a:extLst>
              <a:ext uri="{FF2B5EF4-FFF2-40B4-BE49-F238E27FC236}">
                <a16:creationId xmlns:a16="http://schemas.microsoft.com/office/drawing/2014/main" id="{37E93F93-C8CB-0946-9936-29C3677010CB}"/>
              </a:ext>
            </a:extLst>
          </p:cNvPr>
          <p:cNvSpPr>
            <a:spLocks noGrp="1"/>
          </p:cNvSpPr>
          <p:nvPr>
            <p:ph type="title"/>
          </p:nvPr>
        </p:nvSpPr>
        <p:spPr/>
        <p:txBody>
          <a:bodyPr>
            <a:normAutofit fontScale="90000"/>
          </a:bodyPr>
          <a:lstStyle/>
          <a:p>
            <a:r>
              <a:rPr lang="en-US" dirty="0"/>
              <a:t>4.2 System Requirements </a:t>
            </a:r>
            <a:endParaRPr lang="en-IN" dirty="0"/>
          </a:p>
        </p:txBody>
      </p:sp>
    </p:spTree>
    <p:extLst>
      <p:ext uri="{BB962C8B-B14F-4D97-AF65-F5344CB8AC3E}">
        <p14:creationId xmlns:p14="http://schemas.microsoft.com/office/powerpoint/2010/main" val="2225238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FF783-ABD5-F81E-F242-A79F9AF5D65E}"/>
              </a:ext>
            </a:extLst>
          </p:cNvPr>
          <p:cNvSpPr>
            <a:spLocks noGrp="1"/>
          </p:cNvSpPr>
          <p:nvPr>
            <p:ph type="title"/>
          </p:nvPr>
        </p:nvSpPr>
        <p:spPr/>
        <p:txBody>
          <a:bodyPr>
            <a:noAutofit/>
          </a:bodyPr>
          <a:lstStyle/>
          <a:p>
            <a:r>
              <a:rPr lang="en-US" dirty="0"/>
              <a:t>5. Methodology</a:t>
            </a:r>
            <a:endParaRPr lang="en-IN" dirty="0"/>
          </a:p>
        </p:txBody>
      </p:sp>
      <p:sp>
        <p:nvSpPr>
          <p:cNvPr id="4" name="Date Placeholder 3">
            <a:extLst>
              <a:ext uri="{FF2B5EF4-FFF2-40B4-BE49-F238E27FC236}">
                <a16:creationId xmlns:a16="http://schemas.microsoft.com/office/drawing/2014/main" id="{8C48B105-AD69-6436-9B3A-32110DBB63CE}"/>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E57D449-5259-2B33-526E-9518E230C2BD}"/>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CBBFA74E-157B-9906-BFE2-989A567ECB70}"/>
              </a:ext>
            </a:extLst>
          </p:cNvPr>
          <p:cNvSpPr>
            <a:spLocks noGrp="1"/>
          </p:cNvSpPr>
          <p:nvPr>
            <p:ph type="sldNum" sz="quarter" idx="12"/>
          </p:nvPr>
        </p:nvSpPr>
        <p:spPr/>
        <p:txBody>
          <a:bodyPr/>
          <a:lstStyle/>
          <a:p>
            <a:fld id="{4AF1F8D0-972F-472E-AFE5-1F27E299DB0B}" type="slidenum">
              <a:rPr lang="en-US" smtClean="0"/>
              <a:pPr/>
              <a:t>11</a:t>
            </a:fld>
            <a:endParaRPr lang="en-US"/>
          </a:p>
        </p:txBody>
      </p:sp>
      <p:sp>
        <p:nvSpPr>
          <p:cNvPr id="7" name="Title 1">
            <a:extLst>
              <a:ext uri="{FF2B5EF4-FFF2-40B4-BE49-F238E27FC236}">
                <a16:creationId xmlns:a16="http://schemas.microsoft.com/office/drawing/2014/main" id="{C172FECE-BD2C-DD2D-FA29-F0F3116A5482}"/>
              </a:ext>
            </a:extLst>
          </p:cNvPr>
          <p:cNvSpPr txBox="1">
            <a:spLocks/>
          </p:cNvSpPr>
          <p:nvPr/>
        </p:nvSpPr>
        <p:spPr>
          <a:xfrm>
            <a:off x="457200" y="1051719"/>
            <a:ext cx="8229600" cy="639762"/>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600" dirty="0"/>
              <a:t>5.1 System Diagram</a:t>
            </a:r>
            <a:endParaRPr lang="en-IN" sz="3600" dirty="0"/>
          </a:p>
        </p:txBody>
      </p:sp>
      <p:graphicFrame>
        <p:nvGraphicFramePr>
          <p:cNvPr id="8" name="Content Placeholder 7">
            <a:extLst>
              <a:ext uri="{FF2B5EF4-FFF2-40B4-BE49-F238E27FC236}">
                <a16:creationId xmlns:a16="http://schemas.microsoft.com/office/drawing/2014/main" id="{5DE36917-367C-1BA6-C775-A241F95FDAE1}"/>
              </a:ext>
            </a:extLst>
          </p:cNvPr>
          <p:cNvGraphicFramePr>
            <a:graphicFrameLocks noGrp="1"/>
          </p:cNvGraphicFramePr>
          <p:nvPr>
            <p:ph idx="1"/>
            <p:extLst>
              <p:ext uri="{D42A27DB-BD31-4B8C-83A1-F6EECF244321}">
                <p14:modId xmlns:p14="http://schemas.microsoft.com/office/powerpoint/2010/main" val="3031463164"/>
              </p:ext>
            </p:extLst>
          </p:nvPr>
        </p:nvGraphicFramePr>
        <p:xfrm>
          <a:off x="457200" y="1846373"/>
          <a:ext cx="82296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9608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D6D718B-D6AB-41AB-7B89-CB6E6E475FC9}"/>
              </a:ext>
            </a:extLst>
          </p:cNvPr>
          <p:cNvSpPr/>
          <p:nvPr/>
        </p:nvSpPr>
        <p:spPr>
          <a:xfrm>
            <a:off x="228600" y="1828800"/>
            <a:ext cx="8534400" cy="4527550"/>
          </a:xfrm>
          <a:prstGeom prst="rect">
            <a:avLst/>
          </a:prstGeom>
          <a:solidFill>
            <a:schemeClr val="bg1"/>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A9D0AEB0-095B-78FB-1C3F-2DFE82513EC2}"/>
              </a:ext>
            </a:extLst>
          </p:cNvPr>
          <p:cNvSpPr>
            <a:spLocks noGrp="1"/>
          </p:cNvSpPr>
          <p:nvPr>
            <p:ph type="title"/>
          </p:nvPr>
        </p:nvSpPr>
        <p:spPr/>
        <p:txBody>
          <a:bodyPr>
            <a:normAutofit fontScale="90000"/>
          </a:bodyPr>
          <a:lstStyle/>
          <a:p>
            <a:r>
              <a:rPr lang="en-US" dirty="0"/>
              <a:t>5.2 Algorithms</a:t>
            </a:r>
            <a:endParaRPr lang="en-IN" dirty="0"/>
          </a:p>
        </p:txBody>
      </p:sp>
      <p:sp>
        <p:nvSpPr>
          <p:cNvPr id="4" name="Date Placeholder 3">
            <a:extLst>
              <a:ext uri="{FF2B5EF4-FFF2-40B4-BE49-F238E27FC236}">
                <a16:creationId xmlns:a16="http://schemas.microsoft.com/office/drawing/2014/main" id="{B243C014-4A97-53B2-2365-9DFB7C64556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09E43906-6906-48D3-F428-FDC7935F1F70}"/>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D08DD935-5F36-A0EB-92E6-BC98CE5194BF}"/>
              </a:ext>
            </a:extLst>
          </p:cNvPr>
          <p:cNvSpPr>
            <a:spLocks noGrp="1"/>
          </p:cNvSpPr>
          <p:nvPr>
            <p:ph type="sldNum" sz="quarter" idx="12"/>
          </p:nvPr>
        </p:nvSpPr>
        <p:spPr/>
        <p:txBody>
          <a:bodyPr/>
          <a:lstStyle/>
          <a:p>
            <a:fld id="{4AF1F8D0-972F-472E-AFE5-1F27E299DB0B}" type="slidenum">
              <a:rPr lang="en-US" smtClean="0"/>
              <a:pPr/>
              <a:t>12</a:t>
            </a:fld>
            <a:endParaRPr lang="en-US"/>
          </a:p>
        </p:txBody>
      </p:sp>
      <p:sp>
        <p:nvSpPr>
          <p:cNvPr id="7" name="Title 1">
            <a:extLst>
              <a:ext uri="{FF2B5EF4-FFF2-40B4-BE49-F238E27FC236}">
                <a16:creationId xmlns:a16="http://schemas.microsoft.com/office/drawing/2014/main" id="{87877B13-E2C6-0F18-73FC-99113E04AF51}"/>
              </a:ext>
            </a:extLst>
          </p:cNvPr>
          <p:cNvSpPr txBox="1">
            <a:spLocks/>
          </p:cNvSpPr>
          <p:nvPr/>
        </p:nvSpPr>
        <p:spPr>
          <a:xfrm>
            <a:off x="457200" y="1051719"/>
            <a:ext cx="8229600" cy="639762"/>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400" dirty="0"/>
              <a:t>5.2.1 Detection and Recognition </a:t>
            </a:r>
            <a:endParaRPr lang="en-IN" sz="3400" dirty="0"/>
          </a:p>
        </p:txBody>
      </p:sp>
      <p:pic>
        <p:nvPicPr>
          <p:cNvPr id="11" name="Picture 10">
            <a:extLst>
              <a:ext uri="{FF2B5EF4-FFF2-40B4-BE49-F238E27FC236}">
                <a16:creationId xmlns:a16="http://schemas.microsoft.com/office/drawing/2014/main" id="{6872DF43-679D-6C8B-48F5-088D36181796}"/>
              </a:ext>
            </a:extLst>
          </p:cNvPr>
          <p:cNvPicPr>
            <a:picLocks noChangeAspect="1"/>
          </p:cNvPicPr>
          <p:nvPr/>
        </p:nvPicPr>
        <p:blipFill rotWithShape="1">
          <a:blip r:embed="rId3">
            <a:extLst>
              <a:ext uri="{28A0092B-C50C-407E-A947-70E740481C1C}">
                <a14:useLocalDpi xmlns:a14="http://schemas.microsoft.com/office/drawing/2010/main" val="0"/>
              </a:ext>
            </a:extLst>
          </a:blip>
          <a:srcRect l="12947" r="10859"/>
          <a:stretch/>
        </p:blipFill>
        <p:spPr>
          <a:xfrm>
            <a:off x="457200" y="2057400"/>
            <a:ext cx="3733799" cy="33027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5" name="Content Placeholder 14">
            <a:extLst>
              <a:ext uri="{FF2B5EF4-FFF2-40B4-BE49-F238E27FC236}">
                <a16:creationId xmlns:a16="http://schemas.microsoft.com/office/drawing/2014/main" id="{88E55092-8737-6316-07DA-E09818703A18}"/>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3806" t="12705" r="5625"/>
          <a:stretch/>
        </p:blipFill>
        <p:spPr>
          <a:xfrm>
            <a:off x="4724401" y="2057400"/>
            <a:ext cx="3733797" cy="330046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6" name="TextBox 15">
            <a:extLst>
              <a:ext uri="{FF2B5EF4-FFF2-40B4-BE49-F238E27FC236}">
                <a16:creationId xmlns:a16="http://schemas.microsoft.com/office/drawing/2014/main" id="{F7105D8C-D870-C0DA-3B1F-15010573C92A}"/>
              </a:ext>
            </a:extLst>
          </p:cNvPr>
          <p:cNvSpPr txBox="1"/>
          <p:nvPr/>
        </p:nvSpPr>
        <p:spPr>
          <a:xfrm>
            <a:off x="990145" y="5357866"/>
            <a:ext cx="2971800" cy="1508105"/>
          </a:xfrm>
          <a:prstGeom prst="rect">
            <a:avLst/>
          </a:prstGeom>
          <a:noFill/>
        </p:spPr>
        <p:txBody>
          <a:bodyPr wrap="square" rtlCol="0">
            <a:spAutoFit/>
          </a:bodyPr>
          <a:lstStyle/>
          <a:p>
            <a:r>
              <a:rPr lang="en-US" sz="3000" dirty="0">
                <a:solidFill>
                  <a:srgbClr val="002060"/>
                </a:solidFill>
              </a:rPr>
              <a:t>Face Detection</a:t>
            </a:r>
          </a:p>
          <a:p>
            <a:r>
              <a:rPr lang="en-US" sz="3000" dirty="0">
                <a:solidFill>
                  <a:srgbClr val="002060"/>
                </a:solidFill>
              </a:rPr>
              <a:t>(</a:t>
            </a:r>
            <a:r>
              <a:rPr lang="en-US" sz="3000" dirty="0" err="1">
                <a:solidFill>
                  <a:srgbClr val="002060"/>
                </a:solidFill>
              </a:rPr>
              <a:t>Haar</a:t>
            </a:r>
            <a:r>
              <a:rPr lang="en-US" sz="3000" dirty="0">
                <a:solidFill>
                  <a:srgbClr val="002060"/>
                </a:solidFill>
              </a:rPr>
              <a:t> Cascade)</a:t>
            </a:r>
          </a:p>
          <a:p>
            <a:endParaRPr lang="en-IN" sz="3200" dirty="0">
              <a:solidFill>
                <a:srgbClr val="002060"/>
              </a:solidFill>
            </a:endParaRPr>
          </a:p>
        </p:txBody>
      </p:sp>
      <p:sp>
        <p:nvSpPr>
          <p:cNvPr id="17" name="TextBox 16">
            <a:extLst>
              <a:ext uri="{FF2B5EF4-FFF2-40B4-BE49-F238E27FC236}">
                <a16:creationId xmlns:a16="http://schemas.microsoft.com/office/drawing/2014/main" id="{E7ABDDB6-F293-6E9A-91E9-2302FF34BB1A}"/>
              </a:ext>
            </a:extLst>
          </p:cNvPr>
          <p:cNvSpPr txBox="1"/>
          <p:nvPr/>
        </p:nvSpPr>
        <p:spPr>
          <a:xfrm>
            <a:off x="5180688" y="5349277"/>
            <a:ext cx="3201311" cy="1015663"/>
          </a:xfrm>
          <a:prstGeom prst="rect">
            <a:avLst/>
          </a:prstGeom>
          <a:noFill/>
        </p:spPr>
        <p:txBody>
          <a:bodyPr wrap="square" rtlCol="0">
            <a:spAutoFit/>
          </a:bodyPr>
          <a:lstStyle/>
          <a:p>
            <a:r>
              <a:rPr lang="en-US" sz="3000" dirty="0">
                <a:solidFill>
                  <a:srgbClr val="002060"/>
                </a:solidFill>
              </a:rPr>
              <a:t>Face Recognition</a:t>
            </a:r>
          </a:p>
          <a:p>
            <a:pPr algn="ctr"/>
            <a:r>
              <a:rPr lang="en-US" sz="3000" dirty="0">
                <a:solidFill>
                  <a:srgbClr val="002060"/>
                </a:solidFill>
              </a:rPr>
              <a:t>(LBPH) </a:t>
            </a:r>
            <a:endParaRPr lang="en-IN" sz="3000" dirty="0">
              <a:solidFill>
                <a:srgbClr val="002060"/>
              </a:solidFill>
            </a:endParaRPr>
          </a:p>
        </p:txBody>
      </p:sp>
      <p:cxnSp>
        <p:nvCxnSpPr>
          <p:cNvPr id="22" name="Straight Connector 21">
            <a:extLst>
              <a:ext uri="{FF2B5EF4-FFF2-40B4-BE49-F238E27FC236}">
                <a16:creationId xmlns:a16="http://schemas.microsoft.com/office/drawing/2014/main" id="{6811405D-D2DF-8251-AC88-D2E526A7AF28}"/>
              </a:ext>
            </a:extLst>
          </p:cNvPr>
          <p:cNvCxnSpPr/>
          <p:nvPr/>
        </p:nvCxnSpPr>
        <p:spPr>
          <a:xfrm>
            <a:off x="4419600" y="1828800"/>
            <a:ext cx="0" cy="4527550"/>
          </a:xfrm>
          <a:prstGeom prst="line">
            <a:avLst/>
          </a:prstGeom>
          <a:ln w="57150">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1930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9D7F6-54D8-0F8B-3D81-D153563E5E56}"/>
              </a:ext>
            </a:extLst>
          </p:cNvPr>
          <p:cNvSpPr>
            <a:spLocks noGrp="1"/>
          </p:cNvSpPr>
          <p:nvPr>
            <p:ph type="title"/>
          </p:nvPr>
        </p:nvSpPr>
        <p:spPr/>
        <p:txBody>
          <a:bodyPr>
            <a:normAutofit/>
          </a:bodyPr>
          <a:lstStyle/>
          <a:p>
            <a:r>
              <a:rPr lang="en-US" sz="3400" dirty="0"/>
              <a:t>5.2.2 </a:t>
            </a:r>
            <a:r>
              <a:rPr lang="en-US" sz="3400" dirty="0" err="1"/>
              <a:t>Haar</a:t>
            </a:r>
            <a:r>
              <a:rPr lang="en-US" sz="3400" dirty="0"/>
              <a:t> Cascade Algorithm </a:t>
            </a:r>
            <a:endParaRPr lang="en-IN" sz="3400" dirty="0"/>
          </a:p>
        </p:txBody>
      </p:sp>
      <p:sp>
        <p:nvSpPr>
          <p:cNvPr id="3" name="Content Placeholder 2">
            <a:extLst>
              <a:ext uri="{FF2B5EF4-FFF2-40B4-BE49-F238E27FC236}">
                <a16:creationId xmlns:a16="http://schemas.microsoft.com/office/drawing/2014/main" id="{82420C19-31D6-0D94-9EA2-B11E09191443}"/>
              </a:ext>
            </a:extLst>
          </p:cNvPr>
          <p:cNvSpPr>
            <a:spLocks noGrp="1"/>
          </p:cNvSpPr>
          <p:nvPr>
            <p:ph idx="1"/>
          </p:nvPr>
        </p:nvSpPr>
        <p:spPr>
          <a:xfrm>
            <a:off x="457200" y="990600"/>
            <a:ext cx="8229600" cy="5365750"/>
          </a:xfrm>
        </p:spPr>
        <p:txBody>
          <a:bodyPr/>
          <a:lstStyle/>
          <a:p>
            <a:pPr algn="just"/>
            <a:r>
              <a:rPr lang="en-US" sz="2800" dirty="0"/>
              <a:t>It is an Object Detection Algorithm used to identify faces in an image or a real time</a:t>
            </a:r>
          </a:p>
          <a:p>
            <a:pPr algn="just"/>
            <a:r>
              <a:rPr lang="en-US" sz="2800" dirty="0"/>
              <a:t>The algorithm is given a lot of positive images consisting of faces, and a lot of negative images not consisting of any face to train on them</a:t>
            </a:r>
          </a:p>
          <a:p>
            <a:pPr algn="just"/>
            <a:r>
              <a:rPr lang="en-US" sz="2800" dirty="0"/>
              <a:t>OpenCV has </a:t>
            </a:r>
            <a:r>
              <a:rPr lang="en-IN" sz="2800" dirty="0"/>
              <a:t>haarcascade_frontalface_default.xml file  that </a:t>
            </a:r>
            <a:r>
              <a:rPr lang="en-US" sz="2800" dirty="0"/>
              <a:t>already contains various pre-trained classifiers for face, eyes, smile, etc. This XML file is stored in </a:t>
            </a:r>
            <a:r>
              <a:rPr lang="en-US" sz="2800" dirty="0" err="1"/>
              <a:t>opencv</a:t>
            </a:r>
            <a:r>
              <a:rPr lang="en-US" sz="2800" dirty="0"/>
              <a:t>/data/</a:t>
            </a:r>
            <a:r>
              <a:rPr lang="en-US" sz="2800" dirty="0" err="1"/>
              <a:t>haarcascades</a:t>
            </a:r>
            <a:r>
              <a:rPr lang="en-US" sz="2800" dirty="0"/>
              <a:t>/ folder .</a:t>
            </a:r>
          </a:p>
        </p:txBody>
      </p:sp>
      <p:sp>
        <p:nvSpPr>
          <p:cNvPr id="4" name="Date Placeholder 3">
            <a:extLst>
              <a:ext uri="{FF2B5EF4-FFF2-40B4-BE49-F238E27FC236}">
                <a16:creationId xmlns:a16="http://schemas.microsoft.com/office/drawing/2014/main" id="{87D4A755-62AA-61CB-D712-7768F02A93AC}"/>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BA25A8EC-ABD1-95E9-26D0-0E71AEA490A8}"/>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EE5B6E6F-0F1B-3AEA-EA7A-A95416B82EEE}"/>
              </a:ext>
            </a:extLst>
          </p:cNvPr>
          <p:cNvSpPr>
            <a:spLocks noGrp="1"/>
          </p:cNvSpPr>
          <p:nvPr>
            <p:ph type="sldNum" sz="quarter" idx="12"/>
          </p:nvPr>
        </p:nvSpPr>
        <p:spPr/>
        <p:txBody>
          <a:bodyPr/>
          <a:lstStyle/>
          <a:p>
            <a:fld id="{4AF1F8D0-972F-472E-AFE5-1F27E299DB0B}" type="slidenum">
              <a:rPr lang="en-US" smtClean="0"/>
              <a:pPr/>
              <a:t>13</a:t>
            </a:fld>
            <a:endParaRPr lang="en-US"/>
          </a:p>
        </p:txBody>
      </p:sp>
      <p:pic>
        <p:nvPicPr>
          <p:cNvPr id="8" name="image9.png" descr="Diagram&#10;&#10;Description automatically generated">
            <a:extLst>
              <a:ext uri="{FF2B5EF4-FFF2-40B4-BE49-F238E27FC236}">
                <a16:creationId xmlns:a16="http://schemas.microsoft.com/office/drawing/2014/main" id="{BCB03084-742C-999B-D9C0-F0094B337132}"/>
              </a:ext>
            </a:extLst>
          </p:cNvPr>
          <p:cNvPicPr/>
          <p:nvPr/>
        </p:nvPicPr>
        <p:blipFill>
          <a:blip r:embed="rId2"/>
          <a:srcRect/>
          <a:stretch>
            <a:fillRect/>
          </a:stretch>
        </p:blipFill>
        <p:spPr>
          <a:xfrm>
            <a:off x="6400800" y="4800600"/>
            <a:ext cx="2209800" cy="1479550"/>
          </a:xfrm>
          <a:prstGeom prst="rect">
            <a:avLst/>
          </a:prstGeom>
          <a:ln/>
        </p:spPr>
      </p:pic>
    </p:spTree>
    <p:extLst>
      <p:ext uri="{BB962C8B-B14F-4D97-AF65-F5344CB8AC3E}">
        <p14:creationId xmlns:p14="http://schemas.microsoft.com/office/powerpoint/2010/main" val="1852341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9D7F6-54D8-0F8B-3D81-D153563E5E56}"/>
              </a:ext>
            </a:extLst>
          </p:cNvPr>
          <p:cNvSpPr>
            <a:spLocks noGrp="1"/>
          </p:cNvSpPr>
          <p:nvPr>
            <p:ph type="title"/>
          </p:nvPr>
        </p:nvSpPr>
        <p:spPr/>
        <p:txBody>
          <a:bodyPr>
            <a:normAutofit/>
          </a:bodyPr>
          <a:lstStyle/>
          <a:p>
            <a:r>
              <a:rPr lang="en-US" sz="3400" dirty="0"/>
              <a:t>5.2.2 </a:t>
            </a:r>
            <a:r>
              <a:rPr lang="en-US" sz="3400" dirty="0" err="1"/>
              <a:t>Haar</a:t>
            </a:r>
            <a:r>
              <a:rPr lang="en-US" sz="3400" dirty="0"/>
              <a:t> Cascade Algorithm </a:t>
            </a:r>
            <a:endParaRPr lang="en-IN" sz="3400" dirty="0"/>
          </a:p>
        </p:txBody>
      </p:sp>
      <p:sp>
        <p:nvSpPr>
          <p:cNvPr id="3" name="Content Placeholder 2">
            <a:extLst>
              <a:ext uri="{FF2B5EF4-FFF2-40B4-BE49-F238E27FC236}">
                <a16:creationId xmlns:a16="http://schemas.microsoft.com/office/drawing/2014/main" id="{82420C19-31D6-0D94-9EA2-B11E09191443}"/>
              </a:ext>
            </a:extLst>
          </p:cNvPr>
          <p:cNvSpPr>
            <a:spLocks noGrp="1"/>
          </p:cNvSpPr>
          <p:nvPr>
            <p:ph idx="1"/>
          </p:nvPr>
        </p:nvSpPr>
        <p:spPr>
          <a:xfrm>
            <a:off x="457200" y="990600"/>
            <a:ext cx="8229600" cy="5365750"/>
          </a:xfrm>
        </p:spPr>
        <p:txBody>
          <a:bodyPr/>
          <a:lstStyle/>
          <a:p>
            <a:pPr marL="0" indent="0" algn="just">
              <a:buNone/>
            </a:pPr>
            <a:endParaRPr lang="en-US" sz="2800" dirty="0"/>
          </a:p>
        </p:txBody>
      </p:sp>
      <p:sp>
        <p:nvSpPr>
          <p:cNvPr id="4" name="Date Placeholder 3">
            <a:extLst>
              <a:ext uri="{FF2B5EF4-FFF2-40B4-BE49-F238E27FC236}">
                <a16:creationId xmlns:a16="http://schemas.microsoft.com/office/drawing/2014/main" id="{87D4A755-62AA-61CB-D712-7768F02A93AC}"/>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BA25A8EC-ABD1-95E9-26D0-0E71AEA490A8}"/>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EE5B6E6F-0F1B-3AEA-EA7A-A95416B82EEE}"/>
              </a:ext>
            </a:extLst>
          </p:cNvPr>
          <p:cNvSpPr>
            <a:spLocks noGrp="1"/>
          </p:cNvSpPr>
          <p:nvPr>
            <p:ph type="sldNum" sz="quarter" idx="12"/>
          </p:nvPr>
        </p:nvSpPr>
        <p:spPr/>
        <p:txBody>
          <a:bodyPr/>
          <a:lstStyle/>
          <a:p>
            <a:fld id="{4AF1F8D0-972F-472E-AFE5-1F27E299DB0B}" type="slidenum">
              <a:rPr lang="en-US" smtClean="0"/>
              <a:pPr/>
              <a:t>14</a:t>
            </a:fld>
            <a:endParaRPr lang="en-US"/>
          </a:p>
        </p:txBody>
      </p:sp>
      <p:pic>
        <p:nvPicPr>
          <p:cNvPr id="8" name="image9.png" descr="Diagram&#10;&#10;Description automatically generated">
            <a:extLst>
              <a:ext uri="{FF2B5EF4-FFF2-40B4-BE49-F238E27FC236}">
                <a16:creationId xmlns:a16="http://schemas.microsoft.com/office/drawing/2014/main" id="{BCB03084-742C-999B-D9C0-F0094B337132}"/>
              </a:ext>
            </a:extLst>
          </p:cNvPr>
          <p:cNvPicPr/>
          <p:nvPr/>
        </p:nvPicPr>
        <p:blipFill>
          <a:blip r:embed="rId2"/>
          <a:srcRect/>
          <a:stretch>
            <a:fillRect/>
          </a:stretch>
        </p:blipFill>
        <p:spPr>
          <a:xfrm>
            <a:off x="457200" y="1001843"/>
            <a:ext cx="8229600" cy="5268314"/>
          </a:xfrm>
          <a:prstGeom prst="rect">
            <a:avLst/>
          </a:prstGeom>
          <a:ln/>
        </p:spPr>
      </p:pic>
    </p:spTree>
    <p:extLst>
      <p:ext uri="{BB962C8B-B14F-4D97-AF65-F5344CB8AC3E}">
        <p14:creationId xmlns:p14="http://schemas.microsoft.com/office/powerpoint/2010/main" val="2883646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D7AE9-EE88-E85C-CAC0-9A9B4C930650}"/>
              </a:ext>
            </a:extLst>
          </p:cNvPr>
          <p:cNvSpPr>
            <a:spLocks noGrp="1"/>
          </p:cNvSpPr>
          <p:nvPr>
            <p:ph type="title"/>
          </p:nvPr>
        </p:nvSpPr>
        <p:spPr/>
        <p:txBody>
          <a:bodyPr>
            <a:normAutofit/>
          </a:bodyPr>
          <a:lstStyle/>
          <a:p>
            <a:r>
              <a:rPr lang="en-US" sz="3400" dirty="0"/>
              <a:t>5.2.3 LBPH Algorithm </a:t>
            </a:r>
            <a:endParaRPr lang="en-IN" sz="3400" dirty="0"/>
          </a:p>
        </p:txBody>
      </p:sp>
      <p:sp>
        <p:nvSpPr>
          <p:cNvPr id="3" name="Content Placeholder 2">
            <a:extLst>
              <a:ext uri="{FF2B5EF4-FFF2-40B4-BE49-F238E27FC236}">
                <a16:creationId xmlns:a16="http://schemas.microsoft.com/office/drawing/2014/main" id="{2A29C520-E063-8581-1095-2BD365B01C93}"/>
              </a:ext>
            </a:extLst>
          </p:cNvPr>
          <p:cNvSpPr>
            <a:spLocks noGrp="1"/>
          </p:cNvSpPr>
          <p:nvPr>
            <p:ph idx="1"/>
          </p:nvPr>
        </p:nvSpPr>
        <p:spPr/>
        <p:txBody>
          <a:bodyPr>
            <a:normAutofit/>
          </a:bodyPr>
          <a:lstStyle/>
          <a:p>
            <a:pPr algn="just"/>
            <a:r>
              <a:rPr lang="en-US" sz="2800" b="0" i="0" dirty="0">
                <a:solidFill>
                  <a:srgbClr val="333333"/>
                </a:solidFill>
                <a:effectLst/>
              </a:rPr>
              <a:t>It was first defined in 1994 (LBP) and since that time it has been found to be a powerful algorithm for texture classification.</a:t>
            </a:r>
          </a:p>
          <a:p>
            <a:pPr algn="just"/>
            <a:r>
              <a:rPr lang="en-US" sz="2800" b="0" i="0" dirty="0">
                <a:solidFill>
                  <a:srgbClr val="333333"/>
                </a:solidFill>
                <a:effectLst/>
              </a:rPr>
              <a:t>Local Binary Pattern Histogram algorithm is a simple approach that labels the pixels of the image thresholding the neighborhood of each pixel.</a:t>
            </a:r>
          </a:p>
          <a:p>
            <a:pPr algn="just"/>
            <a:r>
              <a:rPr lang="en-US" sz="2800" b="0" i="0" dirty="0">
                <a:solidFill>
                  <a:srgbClr val="333333"/>
                </a:solidFill>
                <a:effectLst/>
              </a:rPr>
              <a:t> In other words, LBPH summarizes the local structure in an image by comparing each pixel with its neighbors and the result is converted into a binary number.</a:t>
            </a:r>
          </a:p>
          <a:p>
            <a:endParaRPr lang="en-IN" sz="2800" dirty="0"/>
          </a:p>
        </p:txBody>
      </p:sp>
      <p:sp>
        <p:nvSpPr>
          <p:cNvPr id="4" name="Date Placeholder 3">
            <a:extLst>
              <a:ext uri="{FF2B5EF4-FFF2-40B4-BE49-F238E27FC236}">
                <a16:creationId xmlns:a16="http://schemas.microsoft.com/office/drawing/2014/main" id="{C247B82D-1332-C321-AF45-689ECB8D3065}"/>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4B377B7-4DDF-7192-E4C8-D4CBFEF245D5}"/>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64B28FB4-E401-8526-F767-AED4EF237D4E}"/>
              </a:ext>
            </a:extLst>
          </p:cNvPr>
          <p:cNvSpPr>
            <a:spLocks noGrp="1"/>
          </p:cNvSpPr>
          <p:nvPr>
            <p:ph type="sldNum" sz="quarter" idx="12"/>
          </p:nvPr>
        </p:nvSpPr>
        <p:spPr/>
        <p:txBody>
          <a:bodyPr/>
          <a:lstStyle/>
          <a:p>
            <a:fld id="{4AF1F8D0-972F-472E-AFE5-1F27E299DB0B}" type="slidenum">
              <a:rPr lang="en-US" smtClean="0"/>
              <a:pPr/>
              <a:t>15</a:t>
            </a:fld>
            <a:endParaRPr lang="en-US"/>
          </a:p>
        </p:txBody>
      </p:sp>
    </p:spTree>
    <p:extLst>
      <p:ext uri="{BB962C8B-B14F-4D97-AF65-F5344CB8AC3E}">
        <p14:creationId xmlns:p14="http://schemas.microsoft.com/office/powerpoint/2010/main" val="1989780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07D013-1378-019D-ECBC-7F889C1876ED}"/>
              </a:ext>
            </a:extLst>
          </p:cNvPr>
          <p:cNvSpPr>
            <a:spLocks noGrp="1"/>
          </p:cNvSpPr>
          <p:nvPr>
            <p:ph idx="1"/>
          </p:nvPr>
        </p:nvSpPr>
        <p:spPr>
          <a:xfrm>
            <a:off x="457200" y="1416049"/>
            <a:ext cx="8229600" cy="4876800"/>
          </a:xfrm>
        </p:spPr>
        <p:txBody>
          <a:bodyPr>
            <a:normAutofit/>
          </a:bodyPr>
          <a:lstStyle/>
          <a:p>
            <a:pPr marL="0" indent="0" algn="just">
              <a:spcBef>
                <a:spcPct val="20000"/>
              </a:spcBef>
              <a:buNone/>
            </a:pPr>
            <a:r>
              <a:rPr lang="en-US" sz="2400" dirty="0">
                <a:solidFill>
                  <a:schemeClr val="tx1"/>
                </a:solidFill>
              </a:rPr>
              <a:t>First, we need to train the algorithm. To do so, we need to use a dataset with the facial images of the people we want to recognize. We need to also set an ID for each image, so the algorithm will use this information to recognize an input image and give you an output. Images of the same person must have the same ID. We have used </a:t>
            </a:r>
            <a:r>
              <a:rPr lang="en-US" sz="2400" dirty="0"/>
              <a:t>E</a:t>
            </a:r>
            <a:r>
              <a:rPr lang="en-US" sz="2400" dirty="0">
                <a:solidFill>
                  <a:schemeClr val="tx1"/>
                </a:solidFill>
              </a:rPr>
              <a:t>nrollment number as ID.</a:t>
            </a:r>
          </a:p>
          <a:p>
            <a:pPr algn="ctr"/>
            <a:endParaRPr lang="en-IN" sz="2400" dirty="0"/>
          </a:p>
        </p:txBody>
      </p:sp>
      <p:sp>
        <p:nvSpPr>
          <p:cNvPr id="4" name="Date Placeholder 3">
            <a:extLst>
              <a:ext uri="{FF2B5EF4-FFF2-40B4-BE49-F238E27FC236}">
                <a16:creationId xmlns:a16="http://schemas.microsoft.com/office/drawing/2014/main" id="{0DB16F8A-B65A-06C3-B014-ADEB17E49611}"/>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BA57925-BB41-8D06-47C0-CAAB09F68757}"/>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1EFAA4A6-4755-A594-7257-D931D53EF33F}"/>
              </a:ext>
            </a:extLst>
          </p:cNvPr>
          <p:cNvSpPr>
            <a:spLocks noGrp="1"/>
          </p:cNvSpPr>
          <p:nvPr>
            <p:ph type="sldNum" sz="quarter" idx="12"/>
          </p:nvPr>
        </p:nvSpPr>
        <p:spPr/>
        <p:txBody>
          <a:bodyPr/>
          <a:lstStyle/>
          <a:p>
            <a:fld id="{4AF1F8D0-972F-472E-AFE5-1F27E299DB0B}" type="slidenum">
              <a:rPr lang="en-US" smtClean="0"/>
              <a:pPr/>
              <a:t>16</a:t>
            </a:fld>
            <a:endParaRPr lang="en-US"/>
          </a:p>
        </p:txBody>
      </p:sp>
      <p:sp>
        <p:nvSpPr>
          <p:cNvPr id="14" name="Title 13">
            <a:extLst>
              <a:ext uri="{FF2B5EF4-FFF2-40B4-BE49-F238E27FC236}">
                <a16:creationId xmlns:a16="http://schemas.microsoft.com/office/drawing/2014/main" id="{33892FDE-B4D8-303A-9492-368FCD2FB8A9}"/>
              </a:ext>
            </a:extLst>
          </p:cNvPr>
          <p:cNvSpPr>
            <a:spLocks noGrp="1"/>
          </p:cNvSpPr>
          <p:nvPr>
            <p:ph type="title"/>
          </p:nvPr>
        </p:nvSpPr>
        <p:spPr>
          <a:xfrm>
            <a:off x="457200" y="136525"/>
            <a:ext cx="8229600" cy="639762"/>
          </a:xfrm>
        </p:spPr>
        <p:txBody>
          <a:bodyPr>
            <a:normAutofit fontScale="90000"/>
          </a:bodyPr>
          <a:lstStyle/>
          <a:p>
            <a:r>
              <a:rPr lang="en-US" dirty="0"/>
              <a:t>Adding Student Details and Capture Images</a:t>
            </a:r>
            <a:endParaRPr lang="en-IN" dirty="0"/>
          </a:p>
        </p:txBody>
      </p:sp>
      <p:pic>
        <p:nvPicPr>
          <p:cNvPr id="20" name="Picture 19">
            <a:extLst>
              <a:ext uri="{FF2B5EF4-FFF2-40B4-BE49-F238E27FC236}">
                <a16:creationId xmlns:a16="http://schemas.microsoft.com/office/drawing/2014/main" id="{3B248152-533C-9569-CA78-31C9CE8B344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224" t="-631" r="58292" b="29875"/>
          <a:stretch/>
        </p:blipFill>
        <p:spPr>
          <a:xfrm>
            <a:off x="3314700" y="3657600"/>
            <a:ext cx="2514600" cy="25662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3">
            <a:extLst>
              <a:ext uri="{FF2B5EF4-FFF2-40B4-BE49-F238E27FC236}">
                <a16:creationId xmlns:a16="http://schemas.microsoft.com/office/drawing/2014/main" id="{33E2C192-7E4D-A482-DDB9-65312B4952D9}"/>
              </a:ext>
            </a:extLst>
          </p:cNvPr>
          <p:cNvSpPr txBox="1">
            <a:spLocks/>
          </p:cNvSpPr>
          <p:nvPr/>
        </p:nvSpPr>
        <p:spPr>
          <a:xfrm>
            <a:off x="457200" y="839787"/>
            <a:ext cx="8229600" cy="531813"/>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200" dirty="0"/>
              <a:t>Step 1: Create Dataset</a:t>
            </a:r>
            <a:endParaRPr lang="en-IN" sz="3200" dirty="0"/>
          </a:p>
        </p:txBody>
      </p:sp>
    </p:spTree>
    <p:extLst>
      <p:ext uri="{BB962C8B-B14F-4D97-AF65-F5344CB8AC3E}">
        <p14:creationId xmlns:p14="http://schemas.microsoft.com/office/powerpoint/2010/main" val="3022422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07D013-1378-019D-ECBC-7F889C1876ED}"/>
              </a:ext>
            </a:extLst>
          </p:cNvPr>
          <p:cNvSpPr>
            <a:spLocks noGrp="1"/>
          </p:cNvSpPr>
          <p:nvPr>
            <p:ph idx="1"/>
          </p:nvPr>
        </p:nvSpPr>
        <p:spPr>
          <a:xfrm>
            <a:off x="457200" y="1416049"/>
            <a:ext cx="8229600" cy="4876800"/>
          </a:xfrm>
        </p:spPr>
        <p:txBody>
          <a:bodyPr>
            <a:normAutofit/>
          </a:bodyPr>
          <a:lstStyle/>
          <a:p>
            <a:pPr marL="0" indent="0" algn="just">
              <a:spcBef>
                <a:spcPct val="20000"/>
              </a:spcBef>
              <a:buNone/>
            </a:pPr>
            <a:r>
              <a:rPr lang="en-US" sz="2400" dirty="0">
                <a:solidFill>
                  <a:schemeClr val="tx1"/>
                </a:solidFill>
              </a:rPr>
              <a:t>First, we need to train the algorithm. To do so, we need to use a dataset with the facial images of the people we want to recognize. We need to also set an ID for each image, so the algorithm will use this information to recognize an input image and give you an output. Images of the same person must have the same ID. We have used </a:t>
            </a:r>
            <a:r>
              <a:rPr lang="en-US" sz="2400" dirty="0"/>
              <a:t>E</a:t>
            </a:r>
            <a:r>
              <a:rPr lang="en-US" sz="2400" dirty="0">
                <a:solidFill>
                  <a:schemeClr val="tx1"/>
                </a:solidFill>
              </a:rPr>
              <a:t>nrollment number as ID.</a:t>
            </a:r>
          </a:p>
          <a:p>
            <a:pPr algn="ctr"/>
            <a:endParaRPr lang="en-IN" sz="2400" dirty="0"/>
          </a:p>
        </p:txBody>
      </p:sp>
      <p:sp>
        <p:nvSpPr>
          <p:cNvPr id="4" name="Date Placeholder 3">
            <a:extLst>
              <a:ext uri="{FF2B5EF4-FFF2-40B4-BE49-F238E27FC236}">
                <a16:creationId xmlns:a16="http://schemas.microsoft.com/office/drawing/2014/main" id="{0DB16F8A-B65A-06C3-B014-ADEB17E49611}"/>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BA57925-BB41-8D06-47C0-CAAB09F68757}"/>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1EFAA4A6-4755-A594-7257-D931D53EF33F}"/>
              </a:ext>
            </a:extLst>
          </p:cNvPr>
          <p:cNvSpPr>
            <a:spLocks noGrp="1"/>
          </p:cNvSpPr>
          <p:nvPr>
            <p:ph type="sldNum" sz="quarter" idx="12"/>
          </p:nvPr>
        </p:nvSpPr>
        <p:spPr/>
        <p:txBody>
          <a:bodyPr/>
          <a:lstStyle/>
          <a:p>
            <a:r>
              <a:rPr lang="en-US" dirty="0"/>
              <a:t>17</a:t>
            </a:r>
          </a:p>
        </p:txBody>
      </p:sp>
      <p:sp>
        <p:nvSpPr>
          <p:cNvPr id="14" name="Title 13">
            <a:extLst>
              <a:ext uri="{FF2B5EF4-FFF2-40B4-BE49-F238E27FC236}">
                <a16:creationId xmlns:a16="http://schemas.microsoft.com/office/drawing/2014/main" id="{33892FDE-B4D8-303A-9492-368FCD2FB8A9}"/>
              </a:ext>
            </a:extLst>
          </p:cNvPr>
          <p:cNvSpPr>
            <a:spLocks noGrp="1"/>
          </p:cNvSpPr>
          <p:nvPr>
            <p:ph type="title"/>
          </p:nvPr>
        </p:nvSpPr>
        <p:spPr>
          <a:xfrm>
            <a:off x="457200" y="136525"/>
            <a:ext cx="8229600" cy="639762"/>
          </a:xfrm>
        </p:spPr>
        <p:txBody>
          <a:bodyPr>
            <a:normAutofit fontScale="90000"/>
          </a:bodyPr>
          <a:lstStyle/>
          <a:p>
            <a:r>
              <a:rPr lang="en-US" dirty="0"/>
              <a:t>Adding Student Details and Capture Images</a:t>
            </a:r>
            <a:endParaRPr lang="en-IN" dirty="0"/>
          </a:p>
        </p:txBody>
      </p:sp>
      <p:sp>
        <p:nvSpPr>
          <p:cNvPr id="2" name="Title 13">
            <a:extLst>
              <a:ext uri="{FF2B5EF4-FFF2-40B4-BE49-F238E27FC236}">
                <a16:creationId xmlns:a16="http://schemas.microsoft.com/office/drawing/2014/main" id="{33E2C192-7E4D-A482-DDB9-65312B4952D9}"/>
              </a:ext>
            </a:extLst>
          </p:cNvPr>
          <p:cNvSpPr txBox="1">
            <a:spLocks/>
          </p:cNvSpPr>
          <p:nvPr/>
        </p:nvSpPr>
        <p:spPr>
          <a:xfrm>
            <a:off x="457200" y="839787"/>
            <a:ext cx="8229600" cy="531813"/>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200" dirty="0"/>
              <a:t>Step 1: Create Dataset</a:t>
            </a:r>
            <a:endParaRPr lang="en-IN" sz="3200" dirty="0"/>
          </a:p>
        </p:txBody>
      </p:sp>
      <p:pic>
        <p:nvPicPr>
          <p:cNvPr id="7" name="Picture 6">
            <a:extLst>
              <a:ext uri="{FF2B5EF4-FFF2-40B4-BE49-F238E27FC236}">
                <a16:creationId xmlns:a16="http://schemas.microsoft.com/office/drawing/2014/main" id="{4CBCFEC5-3A9E-3199-AAF2-D54BE92AF35B}"/>
              </a:ext>
            </a:extLst>
          </p:cNvPr>
          <p:cNvPicPr>
            <a:picLocks noChangeAspect="1"/>
          </p:cNvPicPr>
          <p:nvPr/>
        </p:nvPicPr>
        <p:blipFill>
          <a:blip r:embed="rId3"/>
          <a:stretch>
            <a:fillRect/>
          </a:stretch>
        </p:blipFill>
        <p:spPr>
          <a:xfrm>
            <a:off x="1981200" y="3657600"/>
            <a:ext cx="5334000" cy="25162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49550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Picture 110">
            <a:extLst>
              <a:ext uri="{FF2B5EF4-FFF2-40B4-BE49-F238E27FC236}">
                <a16:creationId xmlns:a16="http://schemas.microsoft.com/office/drawing/2014/main" id="{F6F9EBE4-427D-8B75-5C06-C7149117DDA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85" t="3827" r="6250" b="3827"/>
          <a:stretch/>
        </p:blipFill>
        <p:spPr>
          <a:xfrm>
            <a:off x="190499" y="1167145"/>
            <a:ext cx="8763000" cy="5090918"/>
          </a:xfrm>
          <a:prstGeom prst="rect">
            <a:avLst/>
          </a:prstGeom>
        </p:spPr>
      </p:pic>
      <p:sp>
        <p:nvSpPr>
          <p:cNvPr id="2" name="Title 1">
            <a:extLst>
              <a:ext uri="{FF2B5EF4-FFF2-40B4-BE49-F238E27FC236}">
                <a16:creationId xmlns:a16="http://schemas.microsoft.com/office/drawing/2014/main" id="{BA36A969-2B27-E006-B24E-8FA43935765A}"/>
              </a:ext>
            </a:extLst>
          </p:cNvPr>
          <p:cNvSpPr>
            <a:spLocks noGrp="1"/>
          </p:cNvSpPr>
          <p:nvPr>
            <p:ph type="title"/>
          </p:nvPr>
        </p:nvSpPr>
        <p:spPr/>
        <p:txBody>
          <a:bodyPr>
            <a:normAutofit fontScale="90000"/>
          </a:bodyPr>
          <a:lstStyle/>
          <a:p>
            <a:r>
              <a:rPr lang="en-US" dirty="0"/>
              <a:t>Train Data</a:t>
            </a:r>
            <a:endParaRPr lang="en-IN" dirty="0"/>
          </a:p>
        </p:txBody>
      </p:sp>
      <p:sp>
        <p:nvSpPr>
          <p:cNvPr id="4" name="Date Placeholder 3">
            <a:extLst>
              <a:ext uri="{FF2B5EF4-FFF2-40B4-BE49-F238E27FC236}">
                <a16:creationId xmlns:a16="http://schemas.microsoft.com/office/drawing/2014/main" id="{E6B8CCC5-4BD2-FB11-C209-756AD916BE2F}"/>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DD00246-005B-8356-0CC4-8EE4F383BD9C}"/>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BB39C921-90E0-7ED4-AF4D-77DE6C8D6A34}"/>
              </a:ext>
            </a:extLst>
          </p:cNvPr>
          <p:cNvSpPr>
            <a:spLocks noGrp="1"/>
          </p:cNvSpPr>
          <p:nvPr>
            <p:ph type="sldNum" sz="quarter" idx="12"/>
          </p:nvPr>
        </p:nvSpPr>
        <p:spPr/>
        <p:txBody>
          <a:bodyPr/>
          <a:lstStyle/>
          <a:p>
            <a:r>
              <a:rPr lang="en-US" dirty="0"/>
              <a:t>18</a:t>
            </a:r>
          </a:p>
        </p:txBody>
      </p:sp>
      <p:sp>
        <p:nvSpPr>
          <p:cNvPr id="116" name="Speech Bubble: Rectangle with Corners Rounded 115">
            <a:extLst>
              <a:ext uri="{FF2B5EF4-FFF2-40B4-BE49-F238E27FC236}">
                <a16:creationId xmlns:a16="http://schemas.microsoft.com/office/drawing/2014/main" id="{C3D6D768-E691-7809-124F-8AB6D4965F29}"/>
              </a:ext>
            </a:extLst>
          </p:cNvPr>
          <p:cNvSpPr/>
          <p:nvPr/>
        </p:nvSpPr>
        <p:spPr>
          <a:xfrm>
            <a:off x="21771" y="5778970"/>
            <a:ext cx="9100457" cy="577380"/>
          </a:xfrm>
          <a:prstGeom prst="wedgeRoundRectCallout">
            <a:avLst>
              <a:gd name="adj1" fmla="val -19659"/>
              <a:gd name="adj2" fmla="val -71248"/>
              <a:gd name="adj3" fmla="val 16667"/>
            </a:avLst>
          </a:prstGeom>
          <a:gradFill>
            <a:lin ang="2400000" scaled="0"/>
          </a:gradFill>
        </p:spPr>
        <p:style>
          <a:lnRef idx="1">
            <a:schemeClr val="accent5"/>
          </a:lnRef>
          <a:fillRef idx="2">
            <a:schemeClr val="accent5"/>
          </a:fillRef>
          <a:effectRef idx="1">
            <a:schemeClr val="accent5"/>
          </a:effectRef>
          <a:fontRef idx="minor">
            <a:schemeClr val="dk1"/>
          </a:fontRef>
        </p:style>
        <p:txBody>
          <a:bodyPr rtlCol="0" anchor="ctr"/>
          <a:lstStyle/>
          <a:p>
            <a:pPr algn="just"/>
            <a:r>
              <a:rPr lang="en-US" b="1" dirty="0"/>
              <a:t>Now, using the image generated in the last step, we can use the Grid X and Grid Y parameters to divide the image into multiple grids, as can be seen in the following image</a:t>
            </a:r>
            <a:endParaRPr lang="en-IN" b="1" dirty="0">
              <a:solidFill>
                <a:schemeClr val="tx1"/>
              </a:solidFill>
            </a:endParaRPr>
          </a:p>
        </p:txBody>
      </p:sp>
      <p:sp>
        <p:nvSpPr>
          <p:cNvPr id="113" name="Speech Bubble: Rectangle with Corners Rounded 112">
            <a:extLst>
              <a:ext uri="{FF2B5EF4-FFF2-40B4-BE49-F238E27FC236}">
                <a16:creationId xmlns:a16="http://schemas.microsoft.com/office/drawing/2014/main" id="{0F71D099-9310-FB76-23DD-71197B3DF8CF}"/>
              </a:ext>
            </a:extLst>
          </p:cNvPr>
          <p:cNvSpPr/>
          <p:nvPr/>
        </p:nvSpPr>
        <p:spPr>
          <a:xfrm>
            <a:off x="457200" y="274638"/>
            <a:ext cx="8229600" cy="1240972"/>
          </a:xfrm>
          <a:prstGeom prst="wedgeRoundRectCallout">
            <a:avLst>
              <a:gd name="adj1" fmla="val -22106"/>
              <a:gd name="adj2" fmla="val 62501"/>
              <a:gd name="adj3" fmla="val 16667"/>
            </a:avLst>
          </a:prstGeom>
        </p:spPr>
        <p:style>
          <a:lnRef idx="1">
            <a:schemeClr val="accent5"/>
          </a:lnRef>
          <a:fillRef idx="2">
            <a:schemeClr val="accent5"/>
          </a:fillRef>
          <a:effectRef idx="1">
            <a:schemeClr val="accent5"/>
          </a:effectRef>
          <a:fontRef idx="minor">
            <a:schemeClr val="dk1"/>
          </a:fontRef>
        </p:style>
        <p:txBody>
          <a:bodyPr rtlCol="0" anchor="ctr"/>
          <a:lstStyle/>
          <a:p>
            <a:pPr algn="just"/>
            <a:r>
              <a:rPr lang="en-US" b="1" dirty="0">
                <a:solidFill>
                  <a:schemeClr val="tx1"/>
                </a:solidFill>
              </a:rPr>
              <a:t>The first computational step of the LBPH is to create an intermediate image that describes the original image in a better way, by highlighting the facial characteristics. The algorithm uses a concept of a sliding window, based on the parameters radius and neighbors.</a:t>
            </a:r>
            <a:endParaRPr lang="en-IN" b="1" dirty="0">
              <a:solidFill>
                <a:schemeClr val="tx1"/>
              </a:solidFill>
            </a:endParaRPr>
          </a:p>
        </p:txBody>
      </p:sp>
    </p:spTree>
    <p:extLst>
      <p:ext uri="{BB962C8B-B14F-4D97-AF65-F5344CB8AC3E}">
        <p14:creationId xmlns:p14="http://schemas.microsoft.com/office/powerpoint/2010/main" val="3004832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1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6B8CCC5-4BD2-FB11-C209-756AD916BE2F}"/>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DD00246-005B-8356-0CC4-8EE4F383BD9C}"/>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BB39C921-90E0-7ED4-AF4D-77DE6C8D6A34}"/>
              </a:ext>
            </a:extLst>
          </p:cNvPr>
          <p:cNvSpPr>
            <a:spLocks noGrp="1"/>
          </p:cNvSpPr>
          <p:nvPr>
            <p:ph type="sldNum" sz="quarter" idx="12"/>
          </p:nvPr>
        </p:nvSpPr>
        <p:spPr/>
        <p:txBody>
          <a:bodyPr/>
          <a:lstStyle/>
          <a:p>
            <a:r>
              <a:rPr lang="en-US" dirty="0"/>
              <a:t>19</a:t>
            </a:r>
          </a:p>
        </p:txBody>
      </p:sp>
      <p:grpSp>
        <p:nvGrpSpPr>
          <p:cNvPr id="13" name="Group 12">
            <a:extLst>
              <a:ext uri="{FF2B5EF4-FFF2-40B4-BE49-F238E27FC236}">
                <a16:creationId xmlns:a16="http://schemas.microsoft.com/office/drawing/2014/main" id="{E808D86E-7228-8A19-B638-8037E2CC6F72}"/>
              </a:ext>
            </a:extLst>
          </p:cNvPr>
          <p:cNvGrpSpPr/>
          <p:nvPr/>
        </p:nvGrpSpPr>
        <p:grpSpPr>
          <a:xfrm>
            <a:off x="838200" y="162025"/>
            <a:ext cx="7467600" cy="6205211"/>
            <a:chOff x="1606194" y="1828800"/>
            <a:chExt cx="6013806" cy="6194734"/>
          </a:xfrm>
        </p:grpSpPr>
        <p:pic>
          <p:nvPicPr>
            <p:cNvPr id="14" name="Picture 13">
              <a:extLst>
                <a:ext uri="{FF2B5EF4-FFF2-40B4-BE49-F238E27FC236}">
                  <a16:creationId xmlns:a16="http://schemas.microsoft.com/office/drawing/2014/main" id="{9203F94C-8894-626E-975A-818A07A12552}"/>
                </a:ext>
              </a:extLst>
            </p:cNvPr>
            <p:cNvPicPr>
              <a:picLocks noChangeAspect="1"/>
            </p:cNvPicPr>
            <p:nvPr/>
          </p:nvPicPr>
          <p:blipFill rotWithShape="1">
            <a:blip r:embed="rId3"/>
            <a:srcRect l="6444" r="7644"/>
            <a:stretch/>
          </p:blipFill>
          <p:spPr>
            <a:xfrm>
              <a:off x="1606194" y="1828800"/>
              <a:ext cx="6013806" cy="4391904"/>
            </a:xfrm>
            <a:prstGeom prst="rect">
              <a:avLst/>
            </a:prstGeom>
          </p:spPr>
        </p:pic>
        <p:pic>
          <p:nvPicPr>
            <p:cNvPr id="15" name="Picture 14">
              <a:extLst>
                <a:ext uri="{FF2B5EF4-FFF2-40B4-BE49-F238E27FC236}">
                  <a16:creationId xmlns:a16="http://schemas.microsoft.com/office/drawing/2014/main" id="{2CB65CF9-43B1-34A8-0F6F-76C9B71F2B64}"/>
                </a:ext>
              </a:extLst>
            </p:cNvPr>
            <p:cNvPicPr>
              <a:picLocks noChangeAspect="1"/>
            </p:cNvPicPr>
            <p:nvPr/>
          </p:nvPicPr>
          <p:blipFill rotWithShape="1">
            <a:blip r:embed="rId4"/>
            <a:srcRect l="5599"/>
            <a:stretch/>
          </p:blipFill>
          <p:spPr>
            <a:xfrm>
              <a:off x="1606194" y="4518334"/>
              <a:ext cx="5979680" cy="3505200"/>
            </a:xfrm>
            <a:prstGeom prst="rect">
              <a:avLst/>
            </a:prstGeom>
          </p:spPr>
        </p:pic>
      </p:grpSp>
      <p:sp>
        <p:nvSpPr>
          <p:cNvPr id="16" name="Speech Bubble: Rectangle with Corners Rounded 15">
            <a:extLst>
              <a:ext uri="{FF2B5EF4-FFF2-40B4-BE49-F238E27FC236}">
                <a16:creationId xmlns:a16="http://schemas.microsoft.com/office/drawing/2014/main" id="{B5E22031-8709-8DAB-EC5B-AD410FB08C55}"/>
              </a:ext>
            </a:extLst>
          </p:cNvPr>
          <p:cNvSpPr/>
          <p:nvPr/>
        </p:nvSpPr>
        <p:spPr>
          <a:xfrm>
            <a:off x="4953000" y="1259950"/>
            <a:ext cx="4038600" cy="1102648"/>
          </a:xfrm>
          <a:prstGeom prst="wedgeRoundRectCallout">
            <a:avLst/>
          </a:prstGeom>
          <a:gradFill>
            <a:lin ang="2400000" scaled="0"/>
          </a:gradFill>
        </p:spPr>
        <p:style>
          <a:lnRef idx="1">
            <a:schemeClr val="accent5"/>
          </a:lnRef>
          <a:fillRef idx="2">
            <a:schemeClr val="accent5"/>
          </a:fillRef>
          <a:effectRef idx="1">
            <a:schemeClr val="accent5"/>
          </a:effectRef>
          <a:fontRef idx="minor">
            <a:schemeClr val="dk1"/>
          </a:fontRef>
        </p:style>
        <p:txBody>
          <a:bodyPr rtlCol="0" anchor="ctr"/>
          <a:lstStyle/>
          <a:p>
            <a:pPr algn="just"/>
            <a:r>
              <a:rPr lang="en-US" b="1" dirty="0">
                <a:solidFill>
                  <a:schemeClr val="dk1"/>
                </a:solidFill>
              </a:rPr>
              <a:t>After Training Data is completed an XML file will be generated as output as shown below</a:t>
            </a:r>
            <a:endParaRPr lang="en-IN" b="1" dirty="0">
              <a:solidFill>
                <a:schemeClr val="dk1"/>
              </a:solidFill>
            </a:endParaRPr>
          </a:p>
        </p:txBody>
      </p:sp>
    </p:spTree>
    <p:extLst>
      <p:ext uri="{BB962C8B-B14F-4D97-AF65-F5344CB8AC3E}">
        <p14:creationId xmlns:p14="http://schemas.microsoft.com/office/powerpoint/2010/main" val="1335605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9479C-7446-F791-CC00-57EDFBFA6635}"/>
              </a:ext>
            </a:extLst>
          </p:cNvPr>
          <p:cNvSpPr>
            <a:spLocks noGrp="1"/>
          </p:cNvSpPr>
          <p:nvPr>
            <p:ph type="title"/>
          </p:nvPr>
        </p:nvSpPr>
        <p:spPr/>
        <p:txBody>
          <a:bodyPr>
            <a:noAutofit/>
          </a:bodyPr>
          <a:lstStyle/>
          <a:p>
            <a:r>
              <a:rPr lang="en-US" dirty="0"/>
              <a:t>Content</a:t>
            </a:r>
            <a:endParaRPr lang="en-IN" dirty="0"/>
          </a:p>
        </p:txBody>
      </p:sp>
      <p:sp>
        <p:nvSpPr>
          <p:cNvPr id="3" name="Content Placeholder 2">
            <a:extLst>
              <a:ext uri="{FF2B5EF4-FFF2-40B4-BE49-F238E27FC236}">
                <a16:creationId xmlns:a16="http://schemas.microsoft.com/office/drawing/2014/main" id="{9D4E55B1-1256-2C8F-971F-C024BBEA308D}"/>
              </a:ext>
            </a:extLst>
          </p:cNvPr>
          <p:cNvSpPr>
            <a:spLocks noGrp="1"/>
          </p:cNvSpPr>
          <p:nvPr>
            <p:ph idx="1"/>
          </p:nvPr>
        </p:nvSpPr>
        <p:spPr>
          <a:xfrm>
            <a:off x="457200" y="990600"/>
            <a:ext cx="8229600" cy="5334000"/>
          </a:xfrm>
        </p:spPr>
        <p:txBody>
          <a:bodyPr>
            <a:noAutofit/>
          </a:bodyPr>
          <a:lstStyle/>
          <a:p>
            <a:pPr marL="576263" lvl="0" indent="-576263">
              <a:spcBef>
                <a:spcPts val="0"/>
              </a:spcBef>
              <a:buFont typeface="+mj-lt"/>
              <a:buAutoNum type="arabicPeriod"/>
              <a:tabLst>
                <a:tab pos="2111375" algn="l"/>
              </a:tabLst>
            </a:pPr>
            <a:r>
              <a:rPr lang="en-US" sz="3400" dirty="0"/>
              <a:t>Abstract </a:t>
            </a:r>
          </a:p>
          <a:p>
            <a:pPr marL="576263" lvl="0" indent="-576263">
              <a:spcBef>
                <a:spcPts val="0"/>
              </a:spcBef>
              <a:buFont typeface="+mj-lt"/>
              <a:buAutoNum type="arabicPeriod"/>
              <a:tabLst>
                <a:tab pos="2111375" algn="l"/>
              </a:tabLst>
            </a:pPr>
            <a:r>
              <a:rPr lang="en-US" sz="3400" dirty="0"/>
              <a:t>Introduction  (background of the 	industry or used based problem / task)</a:t>
            </a:r>
          </a:p>
          <a:p>
            <a:pPr marL="576263" lvl="0" indent="-576263">
              <a:spcBef>
                <a:spcPts val="0"/>
              </a:spcBef>
              <a:buFont typeface="+mj-lt"/>
              <a:buAutoNum type="arabicPeriod"/>
              <a:tabLst>
                <a:tab pos="2111375" algn="l"/>
              </a:tabLst>
            </a:pPr>
            <a:r>
              <a:rPr lang="en-US" sz="3400" dirty="0"/>
              <a:t>Literature Survey </a:t>
            </a:r>
          </a:p>
          <a:p>
            <a:pPr marL="576263" lvl="0" indent="-576263">
              <a:spcBef>
                <a:spcPts val="0"/>
              </a:spcBef>
              <a:buFont typeface="+mj-lt"/>
              <a:buAutoNum type="arabicPeriod"/>
              <a:tabLst>
                <a:tab pos="2111375" algn="l"/>
              </a:tabLst>
            </a:pPr>
            <a:r>
              <a:rPr lang="en-US" sz="3400" dirty="0"/>
              <a:t>Scope of the project </a:t>
            </a:r>
          </a:p>
          <a:p>
            <a:pPr marL="576263" lvl="0" indent="-576263">
              <a:spcBef>
                <a:spcPts val="0"/>
              </a:spcBef>
              <a:buFont typeface="+mj-lt"/>
              <a:buAutoNum type="arabicPeriod"/>
              <a:tabLst>
                <a:tab pos="2111375" algn="l"/>
              </a:tabLst>
            </a:pPr>
            <a:r>
              <a:rPr lang="en-US" sz="3400" dirty="0"/>
              <a:t>Methodology </a:t>
            </a:r>
          </a:p>
          <a:p>
            <a:pPr marL="576263" lvl="0" indent="-576263">
              <a:spcBef>
                <a:spcPts val="0"/>
              </a:spcBef>
              <a:buFont typeface="+mj-lt"/>
              <a:buAutoNum type="arabicPeriod"/>
              <a:tabLst>
                <a:tab pos="2111375" algn="l"/>
              </a:tabLst>
            </a:pPr>
            <a:r>
              <a:rPr lang="en-US" sz="3400" dirty="0"/>
              <a:t>Details of designs, working and processes</a:t>
            </a:r>
          </a:p>
          <a:p>
            <a:pPr marL="576263" lvl="0" indent="-576263">
              <a:spcBef>
                <a:spcPts val="0"/>
              </a:spcBef>
              <a:buFont typeface="+mj-lt"/>
              <a:buAutoNum type="arabicPeriod"/>
              <a:tabLst>
                <a:tab pos="2111375" algn="l"/>
              </a:tabLst>
            </a:pPr>
            <a:r>
              <a:rPr lang="en-US" sz="3400" dirty="0"/>
              <a:t>Results and applications</a:t>
            </a:r>
          </a:p>
          <a:p>
            <a:pPr marL="576263" lvl="0" indent="-576263">
              <a:spcBef>
                <a:spcPts val="0"/>
              </a:spcBef>
              <a:buFont typeface="+mj-lt"/>
              <a:buAutoNum type="arabicPeriod"/>
              <a:tabLst>
                <a:tab pos="2111375" algn="l"/>
              </a:tabLst>
            </a:pPr>
            <a:r>
              <a:rPr lang="en-US" sz="3400" dirty="0"/>
              <a:t>Conclusion and future scope</a:t>
            </a:r>
          </a:p>
          <a:p>
            <a:pPr marL="576263" lvl="0" indent="-576263">
              <a:spcBef>
                <a:spcPts val="0"/>
              </a:spcBef>
              <a:buFont typeface="+mj-lt"/>
              <a:buAutoNum type="arabicPeriod"/>
              <a:tabLst>
                <a:tab pos="2111375" algn="l"/>
              </a:tabLst>
            </a:pPr>
            <a:r>
              <a:rPr lang="en-US" sz="3400" dirty="0"/>
              <a:t>References and Bibliography </a:t>
            </a:r>
          </a:p>
          <a:p>
            <a:pPr marL="576263" indent="-576263">
              <a:spcBef>
                <a:spcPts val="0"/>
              </a:spcBef>
              <a:buNone/>
            </a:pPr>
            <a:endParaRPr lang="en-US" sz="3400" dirty="0"/>
          </a:p>
          <a:p>
            <a:pPr marL="576263" indent="-576263">
              <a:spcBef>
                <a:spcPts val="0"/>
              </a:spcBef>
            </a:pPr>
            <a:endParaRPr lang="en-IN" sz="3400" dirty="0"/>
          </a:p>
        </p:txBody>
      </p:sp>
      <p:sp>
        <p:nvSpPr>
          <p:cNvPr id="4" name="Date Placeholder 3">
            <a:extLst>
              <a:ext uri="{FF2B5EF4-FFF2-40B4-BE49-F238E27FC236}">
                <a16:creationId xmlns:a16="http://schemas.microsoft.com/office/drawing/2014/main" id="{76874DB6-AF8E-DC42-10DC-C0855539AA4C}"/>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3114D19-04F1-919D-0022-AC26012CA30B}"/>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DBFB9259-7223-4F64-3A95-F599124751A8}"/>
              </a:ext>
            </a:extLst>
          </p:cNvPr>
          <p:cNvSpPr>
            <a:spLocks noGrp="1"/>
          </p:cNvSpPr>
          <p:nvPr>
            <p:ph type="sldNum" sz="quarter" idx="12"/>
          </p:nvPr>
        </p:nvSpPr>
        <p:spPr/>
        <p:txBody>
          <a:bodyPr/>
          <a:lstStyle/>
          <a:p>
            <a:fld id="{4AF1F8D0-972F-472E-AFE5-1F27E299DB0B}" type="slidenum">
              <a:rPr lang="en-US" smtClean="0"/>
              <a:pPr/>
              <a:t>2</a:t>
            </a:fld>
            <a:endParaRPr lang="en-US" dirty="0"/>
          </a:p>
        </p:txBody>
      </p:sp>
    </p:spTree>
    <p:extLst>
      <p:ext uri="{BB962C8B-B14F-4D97-AF65-F5344CB8AC3E}">
        <p14:creationId xmlns:p14="http://schemas.microsoft.com/office/powerpoint/2010/main" val="40630541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5799-4D8E-8EF7-F1CD-6A95AB685792}"/>
              </a:ext>
            </a:extLst>
          </p:cNvPr>
          <p:cNvSpPr>
            <a:spLocks noGrp="1"/>
          </p:cNvSpPr>
          <p:nvPr>
            <p:ph type="title"/>
          </p:nvPr>
        </p:nvSpPr>
        <p:spPr>
          <a:xfrm>
            <a:off x="457200" y="103868"/>
            <a:ext cx="8229600" cy="639762"/>
          </a:xfrm>
        </p:spPr>
        <p:txBody>
          <a:bodyPr>
            <a:noAutofit/>
          </a:bodyPr>
          <a:lstStyle/>
          <a:p>
            <a:r>
              <a:rPr lang="en-US" sz="3600" dirty="0"/>
              <a:t>Take Attendance </a:t>
            </a:r>
            <a:endParaRPr lang="en-IN" sz="36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74E6957-12FA-0DD9-DB19-99588CD0BD54}"/>
                  </a:ext>
                </a:extLst>
              </p:cNvPr>
              <p:cNvSpPr>
                <a:spLocks noGrp="1"/>
              </p:cNvSpPr>
              <p:nvPr>
                <p:ph idx="1"/>
              </p:nvPr>
            </p:nvSpPr>
            <p:spPr>
              <a:xfrm>
                <a:off x="457200" y="1371600"/>
                <a:ext cx="8229600" cy="4953000"/>
              </a:xfrm>
            </p:spPr>
            <p:txBody>
              <a:bodyPr>
                <a:noAutofit/>
              </a:bodyPr>
              <a:lstStyle/>
              <a:p>
                <a:pPr algn="just"/>
                <a:r>
                  <a:rPr lang="en-US" sz="2800" dirty="0"/>
                  <a:t>The extracted histogram is used to represent each image from the training dataset. For the new image, we perform steps again and create a new histogram. Then we just need to match two histograms and return the image with the closest histogram.</a:t>
                </a:r>
              </a:p>
              <a:p>
                <a:pPr marL="0" indent="0" algn="just">
                  <a:buNone/>
                </a:pPr>
                <a:r>
                  <a:rPr lang="en-US" sz="2800" dirty="0"/>
                  <a:t>		D=</a:t>
                </a:r>
                <a14:m>
                  <m:oMath xmlns:m="http://schemas.openxmlformats.org/officeDocument/2006/math">
                    <m:rad>
                      <m:radPr>
                        <m:degHide m:val="on"/>
                        <m:ctrlPr>
                          <a:rPr lang="en-US" sz="2800" i="1" smtClean="0">
                            <a:latin typeface="Cambria Math" panose="02040503050406030204" pitchFamily="18" charset="0"/>
                            <a:ea typeface="Cambria Math" panose="02040503050406030204" pitchFamily="18" charset="0"/>
                          </a:rPr>
                        </m:ctrlPr>
                      </m:radPr>
                      <m:deg/>
                      <m:e>
                        <m:nary>
                          <m:naryPr>
                            <m:chr m:val="∑"/>
                            <m:limLoc m:val="subSup"/>
                            <m:ctrlPr>
                              <a:rPr lang="en-US" sz="2800" i="1">
                                <a:latin typeface="Cambria Math" panose="02040503050406030204" pitchFamily="18" charset="0"/>
                                <a:ea typeface="Cambria Math" panose="02040503050406030204" pitchFamily="18" charset="0"/>
                              </a:rPr>
                            </m:ctrlPr>
                          </m:naryPr>
                          <m:sub>
                            <m:r>
                              <m:rPr>
                                <m:brk m:alnAt="25"/>
                              </m:rPr>
                              <a:rPr lang="en-US" sz="2800" i="1">
                                <a:latin typeface="Cambria Math" panose="02040503050406030204" pitchFamily="18" charset="0"/>
                                <a:ea typeface="Cambria Math" panose="02040503050406030204" pitchFamily="18" charset="0"/>
                              </a:rPr>
                              <m:t>𝑖</m:t>
                            </m:r>
                            <m:r>
                              <a:rPr lang="en-US" sz="2800" i="1">
                                <a:latin typeface="Cambria Math" panose="02040503050406030204" pitchFamily="18" charset="0"/>
                                <a:ea typeface="Cambria Math" panose="02040503050406030204" pitchFamily="18" charset="0"/>
                              </a:rPr>
                              <m:t>=1</m:t>
                            </m:r>
                          </m:sub>
                          <m:sup>
                            <m:r>
                              <a:rPr lang="en-US" sz="2800" i="1">
                                <a:latin typeface="Cambria Math" panose="02040503050406030204" pitchFamily="18" charset="0"/>
                                <a:ea typeface="Cambria Math" panose="02040503050406030204" pitchFamily="18" charset="0"/>
                              </a:rPr>
                              <m:t>𝑛</m:t>
                            </m:r>
                          </m:sup>
                          <m:e>
                            <m:r>
                              <a:rPr lang="en-US" sz="2800" i="1">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h𝑖𝑠𝑡</m:t>
                            </m:r>
                            <m:r>
                              <a:rPr lang="en-US" sz="2800" i="1">
                                <a:latin typeface="Cambria Math" panose="02040503050406030204" pitchFamily="18" charset="0"/>
                                <a:ea typeface="Cambria Math" panose="02040503050406030204" pitchFamily="18" charset="0"/>
                              </a:rPr>
                              <m:t> </m:t>
                            </m:r>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1</m:t>
                                </m:r>
                              </m:e>
                              <m:sub>
                                <m:r>
                                  <a:rPr lang="en-US" sz="2800" i="1">
                                    <a:latin typeface="Cambria Math" panose="02040503050406030204" pitchFamily="18" charset="0"/>
                                    <a:ea typeface="Cambria Math" panose="02040503050406030204" pitchFamily="18" charset="0"/>
                                  </a:rPr>
                                  <m:t>𝑖</m:t>
                                </m:r>
                              </m:sub>
                            </m:sSub>
                            <m:r>
                              <a:rPr lang="en-US" sz="2800" i="1">
                                <a:latin typeface="Cambria Math" panose="02040503050406030204" pitchFamily="18" charset="0"/>
                                <a:ea typeface="Cambria Math" panose="02040503050406030204" pitchFamily="18" charset="0"/>
                              </a:rPr>
                              <m:t>−</m:t>
                            </m:r>
                            <m:r>
                              <a:rPr lang="en-US" sz="2800" i="1">
                                <a:latin typeface="Cambria Math" panose="02040503050406030204" pitchFamily="18" charset="0"/>
                                <a:ea typeface="Cambria Math" panose="02040503050406030204" pitchFamily="18" charset="0"/>
                              </a:rPr>
                              <m:t>h𝑖𝑠𝑡</m:t>
                            </m:r>
                            <m:r>
                              <a:rPr lang="en-US" sz="2800" i="1">
                                <a:latin typeface="Cambria Math" panose="02040503050406030204" pitchFamily="18" charset="0"/>
                                <a:ea typeface="Cambria Math" panose="02040503050406030204" pitchFamily="18" charset="0"/>
                              </a:rPr>
                              <m:t> </m:t>
                            </m:r>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2</m:t>
                                </m:r>
                              </m:e>
                              <m:sub>
                                <m:r>
                                  <a:rPr lang="en-US" sz="2800" i="1">
                                    <a:latin typeface="Cambria Math" panose="02040503050406030204" pitchFamily="18" charset="0"/>
                                    <a:ea typeface="Cambria Math" panose="02040503050406030204" pitchFamily="18" charset="0"/>
                                  </a:rPr>
                                  <m:t>𝑖</m:t>
                                </m:r>
                              </m:sub>
                            </m:sSub>
                            <m:sSup>
                              <m:sSupPr>
                                <m:ctrlPr>
                                  <a:rPr lang="en-US" sz="2800" i="1">
                                    <a:latin typeface="Cambria Math" panose="02040503050406030204" pitchFamily="18" charset="0"/>
                                    <a:ea typeface="Cambria Math" panose="02040503050406030204" pitchFamily="18" charset="0"/>
                                  </a:rPr>
                                </m:ctrlPr>
                              </m:sSupPr>
                              <m:e>
                                <m:r>
                                  <a:rPr lang="en-US" sz="2800" i="1">
                                    <a:latin typeface="Cambria Math" panose="02040503050406030204" pitchFamily="18" charset="0"/>
                                    <a:ea typeface="Cambria Math" panose="02040503050406030204" pitchFamily="18" charset="0"/>
                                  </a:rPr>
                                  <m:t>)</m:t>
                                </m:r>
                              </m:e>
                              <m:sup>
                                <m:r>
                                  <a:rPr lang="en-US" sz="2800" i="1">
                                    <a:latin typeface="Cambria Math" panose="02040503050406030204" pitchFamily="18" charset="0"/>
                                    <a:ea typeface="Cambria Math" panose="02040503050406030204" pitchFamily="18" charset="0"/>
                                  </a:rPr>
                                  <m:t>2</m:t>
                                </m:r>
                              </m:sup>
                            </m:sSup>
                            <m:r>
                              <a:rPr lang="en-US" sz="2800" i="1">
                                <a:latin typeface="Cambria Math" panose="02040503050406030204" pitchFamily="18" charset="0"/>
                                <a:ea typeface="Cambria Math" panose="02040503050406030204" pitchFamily="18" charset="0"/>
                              </a:rPr>
                              <m:t> </m:t>
                            </m:r>
                          </m:e>
                        </m:nary>
                        <m:r>
                          <m:rPr>
                            <m:nor/>
                          </m:rPr>
                          <a:rPr lang="en-US" sz="2800" dirty="0"/>
                          <m:t> </m:t>
                        </m:r>
                      </m:e>
                    </m:rad>
                  </m:oMath>
                </a14:m>
                <a:endParaRPr lang="en-US" sz="2800" dirty="0"/>
              </a:p>
              <a:p>
                <a:pPr algn="just"/>
                <a:r>
                  <a:rPr lang="en-US" sz="2800" dirty="0"/>
                  <a:t>The algorithm will return Enrollment number as an output from the image with the closest histogram and also return the calculated distance that can be called confidence. </a:t>
                </a:r>
              </a:p>
              <a:p>
                <a:pPr algn="just"/>
                <a:endParaRPr lang="en-IN" sz="2800" dirty="0"/>
              </a:p>
              <a:p>
                <a:pPr marL="0" indent="0">
                  <a:buNone/>
                </a:pPr>
                <a:endParaRPr lang="en-IN" sz="2800" dirty="0"/>
              </a:p>
            </p:txBody>
          </p:sp>
        </mc:Choice>
        <mc:Fallback xmlns="">
          <p:sp>
            <p:nvSpPr>
              <p:cNvPr id="3" name="Content Placeholder 2">
                <a:extLst>
                  <a:ext uri="{FF2B5EF4-FFF2-40B4-BE49-F238E27FC236}">
                    <a16:creationId xmlns:a16="http://schemas.microsoft.com/office/drawing/2014/main" id="{074E6957-12FA-0DD9-DB19-99588CD0BD54}"/>
                  </a:ext>
                </a:extLst>
              </p:cNvPr>
              <p:cNvSpPr>
                <a:spLocks noGrp="1" noRot="1" noChangeAspect="1" noMove="1" noResize="1" noEditPoints="1" noAdjustHandles="1" noChangeArrowheads="1" noChangeShapeType="1" noTextEdit="1"/>
              </p:cNvSpPr>
              <p:nvPr>
                <p:ph idx="1"/>
              </p:nvPr>
            </p:nvSpPr>
            <p:spPr>
              <a:xfrm>
                <a:off x="457200" y="1371600"/>
                <a:ext cx="8229600" cy="4953000"/>
              </a:xfrm>
              <a:blipFill>
                <a:blip r:embed="rId2"/>
                <a:stretch>
                  <a:fillRect l="-1182" t="-857" r="-1329"/>
                </a:stretch>
              </a:blipFill>
            </p:spPr>
            <p:txBody>
              <a:bodyPr/>
              <a:lstStyle/>
              <a:p>
                <a:r>
                  <a:rPr lang="en-IN">
                    <a:noFill/>
                  </a:rPr>
                  <a:t> </a:t>
                </a:r>
              </a:p>
            </p:txBody>
          </p:sp>
        </mc:Fallback>
      </mc:AlternateContent>
      <p:sp>
        <p:nvSpPr>
          <p:cNvPr id="4" name="Date Placeholder 3">
            <a:extLst>
              <a:ext uri="{FF2B5EF4-FFF2-40B4-BE49-F238E27FC236}">
                <a16:creationId xmlns:a16="http://schemas.microsoft.com/office/drawing/2014/main" id="{FC2FDFE5-0DE5-7536-3FF9-43F1A7C2CBFD}"/>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9FE10CED-2731-DA57-EF33-B383CBE4C6A6}"/>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BED55348-F874-ADA4-9F28-B93672AEEF65}"/>
              </a:ext>
            </a:extLst>
          </p:cNvPr>
          <p:cNvSpPr>
            <a:spLocks noGrp="1"/>
          </p:cNvSpPr>
          <p:nvPr>
            <p:ph type="sldNum" sz="quarter" idx="12"/>
          </p:nvPr>
        </p:nvSpPr>
        <p:spPr/>
        <p:txBody>
          <a:bodyPr/>
          <a:lstStyle/>
          <a:p>
            <a:r>
              <a:rPr lang="en-US" dirty="0"/>
              <a:t>20</a:t>
            </a:r>
          </a:p>
        </p:txBody>
      </p:sp>
      <p:sp>
        <p:nvSpPr>
          <p:cNvPr id="8" name="Title 1">
            <a:extLst>
              <a:ext uri="{FF2B5EF4-FFF2-40B4-BE49-F238E27FC236}">
                <a16:creationId xmlns:a16="http://schemas.microsoft.com/office/drawing/2014/main" id="{35EFF492-40BC-2371-6E21-69497A8730A1}"/>
              </a:ext>
            </a:extLst>
          </p:cNvPr>
          <p:cNvSpPr txBox="1">
            <a:spLocks/>
          </p:cNvSpPr>
          <p:nvPr/>
        </p:nvSpPr>
        <p:spPr>
          <a:xfrm>
            <a:off x="457200" y="806790"/>
            <a:ext cx="8229600" cy="501650"/>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200" dirty="0"/>
              <a:t>Step 4:  Performing Face Recognition</a:t>
            </a:r>
            <a:endParaRPr lang="en-IN" sz="3200" dirty="0"/>
          </a:p>
        </p:txBody>
      </p:sp>
      <p:sp>
        <p:nvSpPr>
          <p:cNvPr id="9" name="Rectangle: Rounded Corners 8">
            <a:extLst>
              <a:ext uri="{FF2B5EF4-FFF2-40B4-BE49-F238E27FC236}">
                <a16:creationId xmlns:a16="http://schemas.microsoft.com/office/drawing/2014/main" id="{A86C11E0-9C21-159C-1D58-D9AC50C28FF3}"/>
              </a:ext>
            </a:extLst>
          </p:cNvPr>
          <p:cNvSpPr/>
          <p:nvPr/>
        </p:nvSpPr>
        <p:spPr>
          <a:xfrm>
            <a:off x="2133600" y="3581400"/>
            <a:ext cx="5029200" cy="685800"/>
          </a:xfrm>
          <a:prstGeom prst="roundRect">
            <a:avLst/>
          </a:prstGeom>
          <a:noFill/>
          <a:ln w="190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60221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5799-4D8E-8EF7-F1CD-6A95AB685792}"/>
              </a:ext>
            </a:extLst>
          </p:cNvPr>
          <p:cNvSpPr>
            <a:spLocks noGrp="1"/>
          </p:cNvSpPr>
          <p:nvPr>
            <p:ph type="title"/>
          </p:nvPr>
        </p:nvSpPr>
        <p:spPr>
          <a:xfrm>
            <a:off x="457200" y="103868"/>
            <a:ext cx="8229600" cy="639762"/>
          </a:xfrm>
        </p:spPr>
        <p:txBody>
          <a:bodyPr>
            <a:noAutofit/>
          </a:bodyPr>
          <a:lstStyle/>
          <a:p>
            <a:r>
              <a:rPr lang="en-US" sz="3600" dirty="0"/>
              <a:t>Take Attendance </a:t>
            </a:r>
            <a:endParaRPr lang="en-IN" sz="3600" dirty="0"/>
          </a:p>
        </p:txBody>
      </p:sp>
      <p:sp>
        <p:nvSpPr>
          <p:cNvPr id="3" name="Content Placeholder 2">
            <a:extLst>
              <a:ext uri="{FF2B5EF4-FFF2-40B4-BE49-F238E27FC236}">
                <a16:creationId xmlns:a16="http://schemas.microsoft.com/office/drawing/2014/main" id="{074E6957-12FA-0DD9-DB19-99588CD0BD54}"/>
              </a:ext>
            </a:extLst>
          </p:cNvPr>
          <p:cNvSpPr>
            <a:spLocks noGrp="1"/>
          </p:cNvSpPr>
          <p:nvPr>
            <p:ph idx="1"/>
          </p:nvPr>
        </p:nvSpPr>
        <p:spPr>
          <a:xfrm>
            <a:off x="457200" y="1371600"/>
            <a:ext cx="8229600" cy="4953000"/>
          </a:xfrm>
        </p:spPr>
        <p:txBody>
          <a:bodyPr>
            <a:noAutofit/>
          </a:bodyPr>
          <a:lstStyle/>
          <a:p>
            <a:pPr algn="just"/>
            <a:r>
              <a:rPr lang="en-US" sz="2800" b="0" i="0" dirty="0">
                <a:solidFill>
                  <a:srgbClr val="000000"/>
                </a:solidFill>
                <a:effectLst/>
              </a:rPr>
              <a:t>If the confidence is lower than the threshold value, that means the algorithm has successfully recognized the face.</a:t>
            </a:r>
          </a:p>
          <a:p>
            <a:pPr algn="just"/>
            <a:r>
              <a:rPr lang="en-US" sz="2800" dirty="0">
                <a:solidFill>
                  <a:srgbClr val="000000"/>
                </a:solidFill>
              </a:rPr>
              <a:t>Then the Student attendance will be marked on basis of the Enrollment number returned.</a:t>
            </a:r>
            <a:endParaRPr lang="en-IN" sz="2800" dirty="0"/>
          </a:p>
          <a:p>
            <a:pPr marL="0" indent="0" algn="just">
              <a:buNone/>
            </a:pPr>
            <a:endParaRPr lang="en-IN" sz="2800" dirty="0"/>
          </a:p>
        </p:txBody>
      </p:sp>
      <p:sp>
        <p:nvSpPr>
          <p:cNvPr id="4" name="Date Placeholder 3">
            <a:extLst>
              <a:ext uri="{FF2B5EF4-FFF2-40B4-BE49-F238E27FC236}">
                <a16:creationId xmlns:a16="http://schemas.microsoft.com/office/drawing/2014/main" id="{FC2FDFE5-0DE5-7536-3FF9-43F1A7C2CBFD}"/>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9FE10CED-2731-DA57-EF33-B383CBE4C6A6}"/>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BED55348-F874-ADA4-9F28-B93672AEEF65}"/>
              </a:ext>
            </a:extLst>
          </p:cNvPr>
          <p:cNvSpPr>
            <a:spLocks noGrp="1"/>
          </p:cNvSpPr>
          <p:nvPr>
            <p:ph type="sldNum" sz="quarter" idx="12"/>
          </p:nvPr>
        </p:nvSpPr>
        <p:spPr/>
        <p:txBody>
          <a:bodyPr/>
          <a:lstStyle/>
          <a:p>
            <a:r>
              <a:rPr lang="en-US" dirty="0"/>
              <a:t>21</a:t>
            </a:r>
          </a:p>
        </p:txBody>
      </p:sp>
      <p:sp>
        <p:nvSpPr>
          <p:cNvPr id="8" name="Title 1">
            <a:extLst>
              <a:ext uri="{FF2B5EF4-FFF2-40B4-BE49-F238E27FC236}">
                <a16:creationId xmlns:a16="http://schemas.microsoft.com/office/drawing/2014/main" id="{35EFF492-40BC-2371-6E21-69497A8730A1}"/>
              </a:ext>
            </a:extLst>
          </p:cNvPr>
          <p:cNvSpPr txBox="1">
            <a:spLocks/>
          </p:cNvSpPr>
          <p:nvPr/>
        </p:nvSpPr>
        <p:spPr>
          <a:xfrm>
            <a:off x="457200" y="806790"/>
            <a:ext cx="8229600" cy="501650"/>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200" dirty="0"/>
              <a:t>Step 5:  Marking Attendance</a:t>
            </a:r>
            <a:endParaRPr lang="en-IN" sz="3200" dirty="0"/>
          </a:p>
        </p:txBody>
      </p:sp>
      <p:pic>
        <p:nvPicPr>
          <p:cNvPr id="7" name="Content Placeholder 14">
            <a:extLst>
              <a:ext uri="{FF2B5EF4-FFF2-40B4-BE49-F238E27FC236}">
                <a16:creationId xmlns:a16="http://schemas.microsoft.com/office/drawing/2014/main" id="{15EDF7E6-1515-FA05-2FC4-A07846EF0291}"/>
              </a:ext>
            </a:extLst>
          </p:cNvPr>
          <p:cNvPicPr>
            <a:picLocks noChangeAspect="1"/>
          </p:cNvPicPr>
          <p:nvPr/>
        </p:nvPicPr>
        <p:blipFill rotWithShape="1">
          <a:blip r:embed="rId2">
            <a:extLst>
              <a:ext uri="{28A0092B-C50C-407E-A947-70E740481C1C}">
                <a14:useLocalDpi xmlns:a14="http://schemas.microsoft.com/office/drawing/2010/main" val="0"/>
              </a:ext>
            </a:extLst>
          </a:blip>
          <a:srcRect l="25178" t="12705" r="6590" b="17600"/>
          <a:stretch/>
        </p:blipFill>
        <p:spPr>
          <a:xfrm>
            <a:off x="2381250" y="3657600"/>
            <a:ext cx="4381500" cy="2508250"/>
          </a:xfrm>
          <a:prstGeom prst="rect">
            <a:avLst/>
          </a:prstGeom>
          <a:solidFill>
            <a:schemeClr val="lt1"/>
          </a:solidFill>
          <a:ln w="38100" cap="sq" cmpd="sng" algn="ctr">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56573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368DB-E6FF-4796-9FDC-C0A3CF10367A}"/>
              </a:ext>
            </a:extLst>
          </p:cNvPr>
          <p:cNvSpPr>
            <a:spLocks noGrp="1"/>
          </p:cNvSpPr>
          <p:nvPr>
            <p:ph type="title"/>
          </p:nvPr>
        </p:nvSpPr>
        <p:spPr>
          <a:xfrm>
            <a:off x="457200" y="136524"/>
            <a:ext cx="8229600" cy="1235076"/>
          </a:xfrm>
        </p:spPr>
        <p:txBody>
          <a:bodyPr>
            <a:noAutofit/>
          </a:bodyPr>
          <a:lstStyle/>
          <a:p>
            <a:r>
              <a:rPr lang="en-US" dirty="0"/>
              <a:t>6.Details of designs, working and processes</a:t>
            </a:r>
            <a:endParaRPr lang="en-IN" dirty="0"/>
          </a:p>
        </p:txBody>
      </p:sp>
      <p:sp>
        <p:nvSpPr>
          <p:cNvPr id="3" name="Content Placeholder 2">
            <a:extLst>
              <a:ext uri="{FF2B5EF4-FFF2-40B4-BE49-F238E27FC236}">
                <a16:creationId xmlns:a16="http://schemas.microsoft.com/office/drawing/2014/main" id="{74AC7131-BB86-A023-8D0E-F6133DDD0C64}"/>
              </a:ext>
            </a:extLst>
          </p:cNvPr>
          <p:cNvSpPr>
            <a:spLocks noGrp="1"/>
          </p:cNvSpPr>
          <p:nvPr>
            <p:ph idx="1"/>
          </p:nvPr>
        </p:nvSpPr>
        <p:spPr>
          <a:xfrm>
            <a:off x="457200" y="2301875"/>
            <a:ext cx="8229600" cy="4022725"/>
          </a:xfrm>
        </p:spPr>
        <p:txBody>
          <a:bodyPr>
            <a:normAutofit lnSpcReduction="10000"/>
          </a:bodyPr>
          <a:lstStyle/>
          <a:p>
            <a:pPr>
              <a:buFont typeface="Wingdings" panose="05000000000000000000" pitchFamily="2" charset="2"/>
              <a:buChar char="§"/>
            </a:pPr>
            <a:r>
              <a:rPr lang="en-US" dirty="0"/>
              <a:t>Login</a:t>
            </a:r>
          </a:p>
          <a:p>
            <a:pPr>
              <a:buFont typeface="Wingdings" panose="05000000000000000000" pitchFamily="2" charset="2"/>
              <a:buChar char="§"/>
            </a:pPr>
            <a:r>
              <a:rPr lang="en-US" dirty="0"/>
              <a:t>Modules for Admin</a:t>
            </a:r>
          </a:p>
          <a:p>
            <a:pPr marL="514350" indent="3175">
              <a:buFont typeface="+mj-lt"/>
              <a:buAutoNum type="arabicPeriod"/>
            </a:pPr>
            <a:r>
              <a:rPr lang="en-US" dirty="0"/>
              <a:t>Manage Users     </a:t>
            </a:r>
          </a:p>
          <a:p>
            <a:pPr marL="514350" indent="3175">
              <a:buFont typeface="+mj-lt"/>
              <a:buAutoNum type="arabicPeriod"/>
            </a:pPr>
            <a:r>
              <a:rPr lang="en-US" dirty="0"/>
              <a:t>Student Details</a:t>
            </a:r>
          </a:p>
          <a:p>
            <a:pPr>
              <a:buFont typeface="Wingdings" panose="05000000000000000000" pitchFamily="2" charset="2"/>
              <a:buChar char="§"/>
            </a:pPr>
            <a:r>
              <a:rPr lang="en-US" dirty="0"/>
              <a:t>Modules for Faculty </a:t>
            </a:r>
          </a:p>
          <a:p>
            <a:pPr marL="514350" indent="3175">
              <a:buFont typeface="+mj-lt"/>
              <a:buAutoNum type="arabicPeriod"/>
            </a:pPr>
            <a:r>
              <a:rPr lang="en-US" dirty="0"/>
              <a:t>Take Attendance </a:t>
            </a:r>
          </a:p>
          <a:p>
            <a:pPr marL="514350" indent="3175">
              <a:buFont typeface="+mj-lt"/>
              <a:buAutoNum type="arabicPeriod"/>
            </a:pPr>
            <a:r>
              <a:rPr lang="en-US" dirty="0"/>
              <a:t>View Attendance</a:t>
            </a:r>
            <a:endParaRPr lang="en-IN" dirty="0"/>
          </a:p>
        </p:txBody>
      </p:sp>
      <p:sp>
        <p:nvSpPr>
          <p:cNvPr id="4" name="Date Placeholder 3">
            <a:extLst>
              <a:ext uri="{FF2B5EF4-FFF2-40B4-BE49-F238E27FC236}">
                <a16:creationId xmlns:a16="http://schemas.microsoft.com/office/drawing/2014/main" id="{3CFDC40B-611C-4735-7421-218744ED44E6}"/>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D5EBC47A-157E-C3BB-D034-6AAF1CF3697B}"/>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01DDB78-1426-3408-B8EB-8E72F8454464}"/>
              </a:ext>
            </a:extLst>
          </p:cNvPr>
          <p:cNvSpPr>
            <a:spLocks noGrp="1"/>
          </p:cNvSpPr>
          <p:nvPr>
            <p:ph type="sldNum" sz="quarter" idx="12"/>
          </p:nvPr>
        </p:nvSpPr>
        <p:spPr/>
        <p:txBody>
          <a:bodyPr/>
          <a:lstStyle/>
          <a:p>
            <a:r>
              <a:rPr lang="en-US" dirty="0"/>
              <a:t>22</a:t>
            </a:r>
          </a:p>
        </p:txBody>
      </p:sp>
      <p:sp>
        <p:nvSpPr>
          <p:cNvPr id="7" name="Title 1">
            <a:extLst>
              <a:ext uri="{FF2B5EF4-FFF2-40B4-BE49-F238E27FC236}">
                <a16:creationId xmlns:a16="http://schemas.microsoft.com/office/drawing/2014/main" id="{C03BF702-975D-EAF9-C55F-5A29D324B249}"/>
              </a:ext>
            </a:extLst>
          </p:cNvPr>
          <p:cNvSpPr txBox="1">
            <a:spLocks/>
          </p:cNvSpPr>
          <p:nvPr/>
        </p:nvSpPr>
        <p:spPr>
          <a:xfrm>
            <a:off x="457200" y="1524000"/>
            <a:ext cx="8229600" cy="625475"/>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600" dirty="0"/>
              <a:t>6.1 Modules</a:t>
            </a:r>
            <a:endParaRPr lang="en-IN" sz="3600" dirty="0"/>
          </a:p>
        </p:txBody>
      </p:sp>
    </p:spTree>
    <p:extLst>
      <p:ext uri="{BB962C8B-B14F-4D97-AF65-F5344CB8AC3E}">
        <p14:creationId xmlns:p14="http://schemas.microsoft.com/office/powerpoint/2010/main" val="20526173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28AE-4CDF-7F9B-7697-83AD1F0D9432}"/>
              </a:ext>
            </a:extLst>
          </p:cNvPr>
          <p:cNvSpPr>
            <a:spLocks noGrp="1"/>
          </p:cNvSpPr>
          <p:nvPr>
            <p:ph type="title"/>
          </p:nvPr>
        </p:nvSpPr>
        <p:spPr>
          <a:xfrm>
            <a:off x="457200" y="220209"/>
            <a:ext cx="8229600" cy="846591"/>
          </a:xfrm>
        </p:spPr>
        <p:txBody>
          <a:bodyPr>
            <a:normAutofit/>
          </a:bodyPr>
          <a:lstStyle/>
          <a:p>
            <a:r>
              <a:rPr lang="en-US" sz="3600" dirty="0"/>
              <a:t>6.2 Admin Module Design</a:t>
            </a:r>
            <a:endParaRPr lang="en-IN" sz="3600" dirty="0"/>
          </a:p>
        </p:txBody>
      </p:sp>
      <p:sp>
        <p:nvSpPr>
          <p:cNvPr id="3" name="Date Placeholder 2">
            <a:extLst>
              <a:ext uri="{FF2B5EF4-FFF2-40B4-BE49-F238E27FC236}">
                <a16:creationId xmlns:a16="http://schemas.microsoft.com/office/drawing/2014/main" id="{68824D35-B6C6-28CF-381D-F3A6D13316E0}"/>
              </a:ext>
            </a:extLst>
          </p:cNvPr>
          <p:cNvSpPr>
            <a:spLocks noGrp="1"/>
          </p:cNvSpPr>
          <p:nvPr>
            <p:ph type="dt" sz="half" idx="10"/>
          </p:nvPr>
        </p:nvSpPr>
        <p:spPr/>
        <p:txBody>
          <a:bodyPr/>
          <a:lstStyle/>
          <a:p>
            <a:fld id="{B733659F-D2EA-48AC-B6C8-E57104AE2B45}" type="datetime1">
              <a:rPr lang="en-US" smtClean="0"/>
              <a:pPr/>
              <a:t>5/8/2023</a:t>
            </a:fld>
            <a:endParaRPr lang="en-US"/>
          </a:p>
        </p:txBody>
      </p:sp>
      <p:sp>
        <p:nvSpPr>
          <p:cNvPr id="4" name="Footer Placeholder 3">
            <a:extLst>
              <a:ext uri="{FF2B5EF4-FFF2-40B4-BE49-F238E27FC236}">
                <a16:creationId xmlns:a16="http://schemas.microsoft.com/office/drawing/2014/main" id="{9D890D36-7642-1BD0-257E-9A6AFD5F5C89}"/>
              </a:ext>
            </a:extLst>
          </p:cNvPr>
          <p:cNvSpPr>
            <a:spLocks noGrp="1"/>
          </p:cNvSpPr>
          <p:nvPr>
            <p:ph type="ftr" sz="quarter" idx="11"/>
          </p:nvPr>
        </p:nvSpPr>
        <p:spPr/>
        <p:txBody>
          <a:bodyPr/>
          <a:lstStyle/>
          <a:p>
            <a:r>
              <a:rPr lang="en-US"/>
              <a:t>CPE – 22060 Presentation</a:t>
            </a:r>
          </a:p>
        </p:txBody>
      </p:sp>
      <p:sp>
        <p:nvSpPr>
          <p:cNvPr id="5" name="Slide Number Placeholder 4">
            <a:extLst>
              <a:ext uri="{FF2B5EF4-FFF2-40B4-BE49-F238E27FC236}">
                <a16:creationId xmlns:a16="http://schemas.microsoft.com/office/drawing/2014/main" id="{36D02E61-5FD6-5FEB-7445-F1E85EE051BF}"/>
              </a:ext>
            </a:extLst>
          </p:cNvPr>
          <p:cNvSpPr>
            <a:spLocks noGrp="1"/>
          </p:cNvSpPr>
          <p:nvPr>
            <p:ph type="sldNum" sz="quarter" idx="12"/>
          </p:nvPr>
        </p:nvSpPr>
        <p:spPr/>
        <p:txBody>
          <a:bodyPr/>
          <a:lstStyle/>
          <a:p>
            <a:r>
              <a:rPr lang="en-US" dirty="0"/>
              <a:t>23</a:t>
            </a:r>
          </a:p>
        </p:txBody>
      </p:sp>
      <p:pic>
        <p:nvPicPr>
          <p:cNvPr id="14" name="Picture 13">
            <a:extLst>
              <a:ext uri="{FF2B5EF4-FFF2-40B4-BE49-F238E27FC236}">
                <a16:creationId xmlns:a16="http://schemas.microsoft.com/office/drawing/2014/main" id="{16A72595-9156-6887-BEA8-91067F6A198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34" t="7291" r="-134" b="50959"/>
          <a:stretch/>
        </p:blipFill>
        <p:spPr>
          <a:xfrm>
            <a:off x="457200" y="1273175"/>
            <a:ext cx="8249920" cy="4876800"/>
          </a:xfrm>
          <a:prstGeom prst="rect">
            <a:avLst/>
          </a:prstGeom>
        </p:spPr>
      </p:pic>
    </p:spTree>
    <p:extLst>
      <p:ext uri="{BB962C8B-B14F-4D97-AF65-F5344CB8AC3E}">
        <p14:creationId xmlns:p14="http://schemas.microsoft.com/office/powerpoint/2010/main" val="27594665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28AE-4CDF-7F9B-7697-83AD1F0D9432}"/>
              </a:ext>
            </a:extLst>
          </p:cNvPr>
          <p:cNvSpPr>
            <a:spLocks noGrp="1"/>
          </p:cNvSpPr>
          <p:nvPr>
            <p:ph type="title"/>
          </p:nvPr>
        </p:nvSpPr>
        <p:spPr>
          <a:xfrm>
            <a:off x="457200" y="220209"/>
            <a:ext cx="8229600" cy="846591"/>
          </a:xfrm>
        </p:spPr>
        <p:txBody>
          <a:bodyPr>
            <a:normAutofit/>
          </a:bodyPr>
          <a:lstStyle/>
          <a:p>
            <a:r>
              <a:rPr lang="en-US" sz="3600" dirty="0"/>
              <a:t>6.2 Admin Module Design</a:t>
            </a:r>
            <a:endParaRPr lang="en-IN" sz="3600" dirty="0"/>
          </a:p>
        </p:txBody>
      </p:sp>
      <p:sp>
        <p:nvSpPr>
          <p:cNvPr id="3" name="Date Placeholder 2">
            <a:extLst>
              <a:ext uri="{FF2B5EF4-FFF2-40B4-BE49-F238E27FC236}">
                <a16:creationId xmlns:a16="http://schemas.microsoft.com/office/drawing/2014/main" id="{68824D35-B6C6-28CF-381D-F3A6D13316E0}"/>
              </a:ext>
            </a:extLst>
          </p:cNvPr>
          <p:cNvSpPr>
            <a:spLocks noGrp="1"/>
          </p:cNvSpPr>
          <p:nvPr>
            <p:ph type="dt" sz="half" idx="10"/>
          </p:nvPr>
        </p:nvSpPr>
        <p:spPr/>
        <p:txBody>
          <a:bodyPr/>
          <a:lstStyle/>
          <a:p>
            <a:fld id="{B733659F-D2EA-48AC-B6C8-E57104AE2B45}" type="datetime1">
              <a:rPr lang="en-US" smtClean="0"/>
              <a:pPr/>
              <a:t>5/8/2023</a:t>
            </a:fld>
            <a:endParaRPr lang="en-US"/>
          </a:p>
        </p:txBody>
      </p:sp>
      <p:sp>
        <p:nvSpPr>
          <p:cNvPr id="4" name="Footer Placeholder 3">
            <a:extLst>
              <a:ext uri="{FF2B5EF4-FFF2-40B4-BE49-F238E27FC236}">
                <a16:creationId xmlns:a16="http://schemas.microsoft.com/office/drawing/2014/main" id="{9D890D36-7642-1BD0-257E-9A6AFD5F5C89}"/>
              </a:ext>
            </a:extLst>
          </p:cNvPr>
          <p:cNvSpPr>
            <a:spLocks noGrp="1"/>
          </p:cNvSpPr>
          <p:nvPr>
            <p:ph type="ftr" sz="quarter" idx="11"/>
          </p:nvPr>
        </p:nvSpPr>
        <p:spPr/>
        <p:txBody>
          <a:bodyPr/>
          <a:lstStyle/>
          <a:p>
            <a:r>
              <a:rPr lang="en-US"/>
              <a:t>CPE – 22060 Presentation</a:t>
            </a:r>
          </a:p>
        </p:txBody>
      </p:sp>
      <p:sp>
        <p:nvSpPr>
          <p:cNvPr id="5" name="Slide Number Placeholder 4">
            <a:extLst>
              <a:ext uri="{FF2B5EF4-FFF2-40B4-BE49-F238E27FC236}">
                <a16:creationId xmlns:a16="http://schemas.microsoft.com/office/drawing/2014/main" id="{36D02E61-5FD6-5FEB-7445-F1E85EE051BF}"/>
              </a:ext>
            </a:extLst>
          </p:cNvPr>
          <p:cNvSpPr>
            <a:spLocks noGrp="1"/>
          </p:cNvSpPr>
          <p:nvPr>
            <p:ph type="sldNum" sz="quarter" idx="12"/>
          </p:nvPr>
        </p:nvSpPr>
        <p:spPr/>
        <p:txBody>
          <a:bodyPr/>
          <a:lstStyle/>
          <a:p>
            <a:r>
              <a:rPr lang="en-US" dirty="0"/>
              <a:t>23</a:t>
            </a:r>
          </a:p>
        </p:txBody>
      </p:sp>
      <p:pic>
        <p:nvPicPr>
          <p:cNvPr id="14" name="Picture 13">
            <a:extLst>
              <a:ext uri="{FF2B5EF4-FFF2-40B4-BE49-F238E27FC236}">
                <a16:creationId xmlns:a16="http://schemas.microsoft.com/office/drawing/2014/main" id="{16A72595-9156-6887-BEA8-91067F6A198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32" t="42070" r="-132" b="7278"/>
          <a:stretch/>
        </p:blipFill>
        <p:spPr>
          <a:xfrm>
            <a:off x="615510" y="1219199"/>
            <a:ext cx="7912979" cy="5137151"/>
          </a:xfrm>
          <a:prstGeom prst="rect">
            <a:avLst/>
          </a:prstGeom>
        </p:spPr>
      </p:pic>
    </p:spTree>
    <p:extLst>
      <p:ext uri="{BB962C8B-B14F-4D97-AF65-F5344CB8AC3E}">
        <p14:creationId xmlns:p14="http://schemas.microsoft.com/office/powerpoint/2010/main" val="2013083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27A9-09EF-17C6-E18C-B25F8A2282C7}"/>
              </a:ext>
            </a:extLst>
          </p:cNvPr>
          <p:cNvSpPr>
            <a:spLocks noGrp="1"/>
          </p:cNvSpPr>
          <p:nvPr>
            <p:ph type="title"/>
          </p:nvPr>
        </p:nvSpPr>
        <p:spPr/>
        <p:txBody>
          <a:bodyPr>
            <a:normAutofit/>
          </a:bodyPr>
          <a:lstStyle/>
          <a:p>
            <a:r>
              <a:rPr lang="en-US" sz="3600" dirty="0"/>
              <a:t>6.3 Faculty Module Design</a:t>
            </a:r>
            <a:endParaRPr lang="en-IN" sz="3600" dirty="0"/>
          </a:p>
        </p:txBody>
      </p:sp>
      <p:sp>
        <p:nvSpPr>
          <p:cNvPr id="3" name="Date Placeholder 2">
            <a:extLst>
              <a:ext uri="{FF2B5EF4-FFF2-40B4-BE49-F238E27FC236}">
                <a16:creationId xmlns:a16="http://schemas.microsoft.com/office/drawing/2014/main" id="{70EB070C-01D8-AA8B-67FE-3F8944DFB0EE}"/>
              </a:ext>
            </a:extLst>
          </p:cNvPr>
          <p:cNvSpPr>
            <a:spLocks noGrp="1"/>
          </p:cNvSpPr>
          <p:nvPr>
            <p:ph type="dt" sz="half" idx="10"/>
          </p:nvPr>
        </p:nvSpPr>
        <p:spPr/>
        <p:txBody>
          <a:bodyPr/>
          <a:lstStyle/>
          <a:p>
            <a:fld id="{B733659F-D2EA-48AC-B6C8-E57104AE2B45}" type="datetime1">
              <a:rPr lang="en-US" smtClean="0"/>
              <a:pPr/>
              <a:t>5/8/2023</a:t>
            </a:fld>
            <a:endParaRPr lang="en-US"/>
          </a:p>
        </p:txBody>
      </p:sp>
      <p:sp>
        <p:nvSpPr>
          <p:cNvPr id="4" name="Footer Placeholder 3">
            <a:extLst>
              <a:ext uri="{FF2B5EF4-FFF2-40B4-BE49-F238E27FC236}">
                <a16:creationId xmlns:a16="http://schemas.microsoft.com/office/drawing/2014/main" id="{8FC91E54-C2B2-F65B-6E66-FFE605540DD9}"/>
              </a:ext>
            </a:extLst>
          </p:cNvPr>
          <p:cNvSpPr>
            <a:spLocks noGrp="1"/>
          </p:cNvSpPr>
          <p:nvPr>
            <p:ph type="ftr" sz="quarter" idx="11"/>
          </p:nvPr>
        </p:nvSpPr>
        <p:spPr/>
        <p:txBody>
          <a:bodyPr/>
          <a:lstStyle/>
          <a:p>
            <a:r>
              <a:rPr lang="en-US"/>
              <a:t>CPE – 22060 Presentation</a:t>
            </a:r>
          </a:p>
        </p:txBody>
      </p:sp>
      <p:sp>
        <p:nvSpPr>
          <p:cNvPr id="5" name="Slide Number Placeholder 4">
            <a:extLst>
              <a:ext uri="{FF2B5EF4-FFF2-40B4-BE49-F238E27FC236}">
                <a16:creationId xmlns:a16="http://schemas.microsoft.com/office/drawing/2014/main" id="{8B708A4D-0276-60DA-A00A-41D0A172311E}"/>
              </a:ext>
            </a:extLst>
          </p:cNvPr>
          <p:cNvSpPr>
            <a:spLocks noGrp="1"/>
          </p:cNvSpPr>
          <p:nvPr>
            <p:ph type="sldNum" sz="quarter" idx="12"/>
          </p:nvPr>
        </p:nvSpPr>
        <p:spPr/>
        <p:txBody>
          <a:bodyPr/>
          <a:lstStyle/>
          <a:p>
            <a:r>
              <a:rPr lang="en-US" dirty="0"/>
              <a:t>24</a:t>
            </a:r>
          </a:p>
        </p:txBody>
      </p:sp>
      <p:pic>
        <p:nvPicPr>
          <p:cNvPr id="7" name="Picture 6">
            <a:extLst>
              <a:ext uri="{FF2B5EF4-FFF2-40B4-BE49-F238E27FC236}">
                <a16:creationId xmlns:a16="http://schemas.microsoft.com/office/drawing/2014/main" id="{643C09DE-8AD3-97CD-9DD2-176AFDD03D1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823" t="2794" r="1685" b="54495"/>
          <a:stretch/>
        </p:blipFill>
        <p:spPr>
          <a:xfrm>
            <a:off x="304800" y="1390650"/>
            <a:ext cx="8575706" cy="4400550"/>
          </a:xfrm>
          <a:prstGeom prst="rect">
            <a:avLst/>
          </a:prstGeom>
        </p:spPr>
      </p:pic>
    </p:spTree>
    <p:extLst>
      <p:ext uri="{BB962C8B-B14F-4D97-AF65-F5344CB8AC3E}">
        <p14:creationId xmlns:p14="http://schemas.microsoft.com/office/powerpoint/2010/main" val="1453724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27A9-09EF-17C6-E18C-B25F8A2282C7}"/>
              </a:ext>
            </a:extLst>
          </p:cNvPr>
          <p:cNvSpPr>
            <a:spLocks noGrp="1"/>
          </p:cNvSpPr>
          <p:nvPr>
            <p:ph type="title"/>
          </p:nvPr>
        </p:nvSpPr>
        <p:spPr/>
        <p:txBody>
          <a:bodyPr>
            <a:normAutofit/>
          </a:bodyPr>
          <a:lstStyle/>
          <a:p>
            <a:r>
              <a:rPr lang="en-US" sz="3600" dirty="0"/>
              <a:t>6.3 Faculty Module Design</a:t>
            </a:r>
            <a:endParaRPr lang="en-IN" sz="3600" dirty="0"/>
          </a:p>
        </p:txBody>
      </p:sp>
      <p:sp>
        <p:nvSpPr>
          <p:cNvPr id="3" name="Date Placeholder 2">
            <a:extLst>
              <a:ext uri="{FF2B5EF4-FFF2-40B4-BE49-F238E27FC236}">
                <a16:creationId xmlns:a16="http://schemas.microsoft.com/office/drawing/2014/main" id="{70EB070C-01D8-AA8B-67FE-3F8944DFB0EE}"/>
              </a:ext>
            </a:extLst>
          </p:cNvPr>
          <p:cNvSpPr>
            <a:spLocks noGrp="1"/>
          </p:cNvSpPr>
          <p:nvPr>
            <p:ph type="dt" sz="half" idx="10"/>
          </p:nvPr>
        </p:nvSpPr>
        <p:spPr/>
        <p:txBody>
          <a:bodyPr/>
          <a:lstStyle/>
          <a:p>
            <a:fld id="{B733659F-D2EA-48AC-B6C8-E57104AE2B45}" type="datetime1">
              <a:rPr lang="en-US" smtClean="0"/>
              <a:pPr/>
              <a:t>5/8/2023</a:t>
            </a:fld>
            <a:endParaRPr lang="en-US"/>
          </a:p>
        </p:txBody>
      </p:sp>
      <p:sp>
        <p:nvSpPr>
          <p:cNvPr id="4" name="Footer Placeholder 3">
            <a:extLst>
              <a:ext uri="{FF2B5EF4-FFF2-40B4-BE49-F238E27FC236}">
                <a16:creationId xmlns:a16="http://schemas.microsoft.com/office/drawing/2014/main" id="{8FC91E54-C2B2-F65B-6E66-FFE605540DD9}"/>
              </a:ext>
            </a:extLst>
          </p:cNvPr>
          <p:cNvSpPr>
            <a:spLocks noGrp="1"/>
          </p:cNvSpPr>
          <p:nvPr>
            <p:ph type="ftr" sz="quarter" idx="11"/>
          </p:nvPr>
        </p:nvSpPr>
        <p:spPr/>
        <p:txBody>
          <a:bodyPr/>
          <a:lstStyle/>
          <a:p>
            <a:r>
              <a:rPr lang="en-US"/>
              <a:t>CPE – 22060 Presentation</a:t>
            </a:r>
          </a:p>
        </p:txBody>
      </p:sp>
      <p:sp>
        <p:nvSpPr>
          <p:cNvPr id="5" name="Slide Number Placeholder 4">
            <a:extLst>
              <a:ext uri="{FF2B5EF4-FFF2-40B4-BE49-F238E27FC236}">
                <a16:creationId xmlns:a16="http://schemas.microsoft.com/office/drawing/2014/main" id="{8B708A4D-0276-60DA-A00A-41D0A172311E}"/>
              </a:ext>
            </a:extLst>
          </p:cNvPr>
          <p:cNvSpPr>
            <a:spLocks noGrp="1"/>
          </p:cNvSpPr>
          <p:nvPr>
            <p:ph type="sldNum" sz="quarter" idx="12"/>
          </p:nvPr>
        </p:nvSpPr>
        <p:spPr/>
        <p:txBody>
          <a:bodyPr/>
          <a:lstStyle/>
          <a:p>
            <a:r>
              <a:rPr lang="en-US" dirty="0"/>
              <a:t>24</a:t>
            </a:r>
          </a:p>
        </p:txBody>
      </p:sp>
      <p:pic>
        <p:nvPicPr>
          <p:cNvPr id="7" name="Picture 6">
            <a:extLst>
              <a:ext uri="{FF2B5EF4-FFF2-40B4-BE49-F238E27FC236}">
                <a16:creationId xmlns:a16="http://schemas.microsoft.com/office/drawing/2014/main" id="{643C09DE-8AD3-97CD-9DD2-176AFDD03D1B}"/>
              </a:ext>
            </a:extLst>
          </p:cNvPr>
          <p:cNvPicPr>
            <a:picLocks noChangeAspect="1"/>
          </p:cNvPicPr>
          <p:nvPr/>
        </p:nvPicPr>
        <p:blipFill rotWithShape="1">
          <a:blip r:embed="rId2">
            <a:extLst>
              <a:ext uri="{28A0092B-C50C-407E-A947-70E740481C1C}">
                <a14:useLocalDpi xmlns:a14="http://schemas.microsoft.com/office/drawing/2010/main" val="0"/>
              </a:ext>
            </a:extLst>
          </a:blip>
          <a:srcRect l="4985" t="33466" r="1523" b="23823"/>
          <a:stretch/>
        </p:blipFill>
        <p:spPr>
          <a:xfrm>
            <a:off x="284147" y="1447800"/>
            <a:ext cx="8575706" cy="4495800"/>
          </a:xfrm>
          <a:prstGeom prst="rect">
            <a:avLst/>
          </a:prstGeom>
        </p:spPr>
      </p:pic>
    </p:spTree>
    <p:extLst>
      <p:ext uri="{BB962C8B-B14F-4D97-AF65-F5344CB8AC3E}">
        <p14:creationId xmlns:p14="http://schemas.microsoft.com/office/powerpoint/2010/main" val="36174598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A8496-2379-2387-49AE-FB3005FBE0F5}"/>
              </a:ext>
            </a:extLst>
          </p:cNvPr>
          <p:cNvSpPr>
            <a:spLocks noGrp="1"/>
          </p:cNvSpPr>
          <p:nvPr>
            <p:ph type="title"/>
          </p:nvPr>
        </p:nvSpPr>
        <p:spPr>
          <a:xfrm>
            <a:off x="477316" y="213013"/>
            <a:ext cx="8229600" cy="639762"/>
          </a:xfrm>
        </p:spPr>
        <p:txBody>
          <a:bodyPr>
            <a:noAutofit/>
          </a:bodyPr>
          <a:lstStyle/>
          <a:p>
            <a:r>
              <a:rPr lang="en-US" dirty="0"/>
              <a:t>7 Results and Applications</a:t>
            </a:r>
            <a:endParaRPr lang="en-IN" dirty="0"/>
          </a:p>
        </p:txBody>
      </p:sp>
      <p:sp>
        <p:nvSpPr>
          <p:cNvPr id="4" name="Date Placeholder 3">
            <a:extLst>
              <a:ext uri="{FF2B5EF4-FFF2-40B4-BE49-F238E27FC236}">
                <a16:creationId xmlns:a16="http://schemas.microsoft.com/office/drawing/2014/main" id="{6411D432-9685-12A3-2E43-B7B1590AFBE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67DA289-7524-B37F-CA7B-CD923EB170B8}"/>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34CFA096-AFC3-41AE-C7DE-A6CA21D843D0}"/>
              </a:ext>
            </a:extLst>
          </p:cNvPr>
          <p:cNvSpPr>
            <a:spLocks noGrp="1"/>
          </p:cNvSpPr>
          <p:nvPr>
            <p:ph type="sldNum" sz="quarter" idx="12"/>
          </p:nvPr>
        </p:nvSpPr>
        <p:spPr>
          <a:xfrm>
            <a:off x="6553200" y="6356350"/>
            <a:ext cx="2133600" cy="365125"/>
          </a:xfrm>
        </p:spPr>
        <p:txBody>
          <a:bodyPr/>
          <a:lstStyle/>
          <a:p>
            <a:r>
              <a:rPr lang="en-US" dirty="0"/>
              <a:t>25</a:t>
            </a:r>
          </a:p>
        </p:txBody>
      </p:sp>
      <p:sp>
        <p:nvSpPr>
          <p:cNvPr id="8" name="Title 1">
            <a:extLst>
              <a:ext uri="{FF2B5EF4-FFF2-40B4-BE49-F238E27FC236}">
                <a16:creationId xmlns:a16="http://schemas.microsoft.com/office/drawing/2014/main" id="{B08F24D8-3FC6-6197-D600-63B7CF5E7CA4}"/>
              </a:ext>
            </a:extLst>
          </p:cNvPr>
          <p:cNvSpPr txBox="1">
            <a:spLocks/>
          </p:cNvSpPr>
          <p:nvPr/>
        </p:nvSpPr>
        <p:spPr>
          <a:xfrm>
            <a:off x="477316" y="1427884"/>
            <a:ext cx="8209484" cy="469899"/>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200" dirty="0"/>
              <a:t>7.1.1 Login</a:t>
            </a:r>
            <a:endParaRPr lang="en-IN" sz="3200" dirty="0"/>
          </a:p>
        </p:txBody>
      </p:sp>
      <p:pic>
        <p:nvPicPr>
          <p:cNvPr id="17" name="Content Placeholder 16">
            <a:extLst>
              <a:ext uri="{FF2B5EF4-FFF2-40B4-BE49-F238E27FC236}">
                <a16:creationId xmlns:a16="http://schemas.microsoft.com/office/drawing/2014/main" id="{E5A4CBB4-297B-BD41-F2F7-127B5CB0AC39}"/>
              </a:ext>
            </a:extLst>
          </p:cNvPr>
          <p:cNvPicPr>
            <a:picLocks noGrp="1" noChangeAspect="1"/>
          </p:cNvPicPr>
          <p:nvPr>
            <p:ph idx="1"/>
          </p:nvPr>
        </p:nvPicPr>
        <p:blipFill>
          <a:blip r:embed="rId2"/>
          <a:stretch>
            <a:fillRect/>
          </a:stretch>
        </p:blipFill>
        <p:spPr>
          <a:xfrm>
            <a:off x="841330" y="1981200"/>
            <a:ext cx="7481455" cy="4208317"/>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
        <p:nvSpPr>
          <p:cNvPr id="3" name="Title 1">
            <a:extLst>
              <a:ext uri="{FF2B5EF4-FFF2-40B4-BE49-F238E27FC236}">
                <a16:creationId xmlns:a16="http://schemas.microsoft.com/office/drawing/2014/main" id="{0EBD4F60-EA08-A792-44FE-D20DC64AFAA4}"/>
              </a:ext>
            </a:extLst>
          </p:cNvPr>
          <p:cNvSpPr txBox="1">
            <a:spLocks/>
          </p:cNvSpPr>
          <p:nvPr/>
        </p:nvSpPr>
        <p:spPr>
          <a:xfrm>
            <a:off x="477316" y="904555"/>
            <a:ext cx="8209484" cy="469899"/>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600" dirty="0"/>
              <a:t>7.1 Results</a:t>
            </a:r>
            <a:endParaRPr lang="en-IN" sz="3600" dirty="0"/>
          </a:p>
        </p:txBody>
      </p:sp>
    </p:spTree>
    <p:extLst>
      <p:ext uri="{BB962C8B-B14F-4D97-AF65-F5344CB8AC3E}">
        <p14:creationId xmlns:p14="http://schemas.microsoft.com/office/powerpoint/2010/main" val="2438093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7.1.2 Admin Home Screen</a:t>
            </a:r>
            <a:endParaRPr lang="en-IN" sz="3200" dirty="0"/>
          </a:p>
        </p:txBody>
      </p:sp>
      <p:pic>
        <p:nvPicPr>
          <p:cNvPr id="9" name="Content Placeholder 8">
            <a:extLst>
              <a:ext uri="{FF2B5EF4-FFF2-40B4-BE49-F238E27FC236}">
                <a16:creationId xmlns:a16="http://schemas.microsoft.com/office/drawing/2014/main" id="{478FDCD7-12EC-E424-F1CC-1E2DFAE1E8E8}"/>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368458" y="1219200"/>
            <a:ext cx="8407084" cy="47244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26</a:t>
            </a:r>
          </a:p>
        </p:txBody>
      </p:sp>
    </p:spTree>
    <p:extLst>
      <p:ext uri="{BB962C8B-B14F-4D97-AF65-F5344CB8AC3E}">
        <p14:creationId xmlns:p14="http://schemas.microsoft.com/office/powerpoint/2010/main" val="816884413"/>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7.1.3 Student Details Screen</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27</a:t>
            </a:r>
          </a:p>
        </p:txBody>
      </p:sp>
      <p:pic>
        <p:nvPicPr>
          <p:cNvPr id="7" name="Content Placeholder 6">
            <a:extLst>
              <a:ext uri="{FF2B5EF4-FFF2-40B4-BE49-F238E27FC236}">
                <a16:creationId xmlns:a16="http://schemas.microsoft.com/office/drawing/2014/main" id="{E295B0DD-4803-09A9-C647-A5AAB0019BD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143000"/>
            <a:ext cx="8229600" cy="490463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76035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1. Abstract </a:t>
            </a:r>
          </a:p>
        </p:txBody>
      </p:sp>
      <p:sp>
        <p:nvSpPr>
          <p:cNvPr id="3" name="Content Placeholder 2"/>
          <p:cNvSpPr>
            <a:spLocks noGrp="1"/>
          </p:cNvSpPr>
          <p:nvPr>
            <p:ph idx="1"/>
          </p:nvPr>
        </p:nvSpPr>
        <p:spPr>
          <a:xfrm>
            <a:off x="457200" y="990600"/>
            <a:ext cx="8229600" cy="5410200"/>
          </a:xfrm>
        </p:spPr>
        <p:txBody>
          <a:bodyPr>
            <a:noAutofit/>
          </a:bodyPr>
          <a:lstStyle/>
          <a:p>
            <a:pPr marL="0" indent="0" algn="just">
              <a:buNone/>
            </a:pPr>
            <a:r>
              <a:rPr lang="en-US" sz="2800" b="0" i="0" u="none" strike="noStrike" baseline="0" dirty="0"/>
              <a:t>The attendance system is used to track and monitor whether a student attends a class. There are different types of attendance systems like Biometric-based, RFID based, face recognition based and old Register-based attendance system. Out of them all, a Face recognition based attendance system is more secure and time-saving. </a:t>
            </a:r>
          </a:p>
          <a:p>
            <a:pPr marL="0" indent="0" algn="just">
              <a:buNone/>
            </a:pPr>
            <a:r>
              <a:rPr lang="en-US" sz="2800" dirty="0"/>
              <a:t>The proposed system will be implemented using algorithm</a:t>
            </a:r>
          </a:p>
          <a:p>
            <a:pPr marL="0" indent="0" algn="just">
              <a:buNone/>
            </a:pPr>
            <a:r>
              <a:rPr lang="en-US" sz="2800" dirty="0"/>
              <a:t>1. </a:t>
            </a:r>
            <a:r>
              <a:rPr lang="en-US" sz="2800" dirty="0" err="1"/>
              <a:t>Haar</a:t>
            </a:r>
            <a:r>
              <a:rPr lang="en-US" sz="2800" dirty="0"/>
              <a:t> cascade for face detection and </a:t>
            </a:r>
          </a:p>
          <a:p>
            <a:pPr marL="401638" indent="-401638" algn="just">
              <a:buNone/>
            </a:pPr>
            <a:r>
              <a:rPr lang="en-US" sz="2800" dirty="0"/>
              <a:t>2. Local Binary Pattern Histogram(LBPH) algorithm 	for       face recognition.</a:t>
            </a:r>
          </a:p>
          <a:p>
            <a:endParaRPr lang="en-US" sz="2800" dirty="0"/>
          </a:p>
        </p:txBody>
      </p:sp>
      <p:sp>
        <p:nvSpPr>
          <p:cNvPr id="4" name="Date Placeholder 3"/>
          <p:cNvSpPr>
            <a:spLocks noGrp="1"/>
          </p:cNvSpPr>
          <p:nvPr>
            <p:ph type="dt" sz="half" idx="10"/>
          </p:nvPr>
        </p:nvSpPr>
        <p:spPr/>
        <p:txBody>
          <a:bodyPr/>
          <a:lstStyle/>
          <a:p>
            <a:fld id="{5A73BC7D-EDC6-412D-80DB-A47DAF392036}" type="datetime1">
              <a:rPr lang="en-US" smtClean="0"/>
              <a:pPr/>
              <a:t>5/8/2023</a:t>
            </a:fld>
            <a:endParaRPr lang="en-US" dirty="0"/>
          </a:p>
        </p:txBody>
      </p:sp>
      <p:sp>
        <p:nvSpPr>
          <p:cNvPr id="5" name="Slide Number Placeholder 4"/>
          <p:cNvSpPr>
            <a:spLocks noGrp="1"/>
          </p:cNvSpPr>
          <p:nvPr>
            <p:ph type="sldNum" sz="quarter" idx="12"/>
          </p:nvPr>
        </p:nvSpPr>
        <p:spPr/>
        <p:txBody>
          <a:bodyPr/>
          <a:lstStyle/>
          <a:p>
            <a:fld id="{4AF1F8D0-972F-472E-AFE5-1F27E299DB0B}" type="slidenum">
              <a:rPr lang="en-US" smtClean="0"/>
              <a:pPr/>
              <a:t>3</a:t>
            </a:fld>
            <a:endParaRPr lang="en-US"/>
          </a:p>
        </p:txBody>
      </p:sp>
      <p:sp>
        <p:nvSpPr>
          <p:cNvPr id="6" name="Footer Placeholder 5"/>
          <p:cNvSpPr>
            <a:spLocks noGrp="1"/>
          </p:cNvSpPr>
          <p:nvPr>
            <p:ph type="ftr" sz="quarter" idx="11"/>
          </p:nvPr>
        </p:nvSpPr>
        <p:spPr/>
        <p:txBody>
          <a:bodyPr/>
          <a:lstStyle/>
          <a:p>
            <a:r>
              <a:rPr lang="en-US"/>
              <a:t>CPE – 22060 Presentation</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67F53-60EC-CAC3-E232-A8A3F61D44CC}"/>
              </a:ext>
            </a:extLst>
          </p:cNvPr>
          <p:cNvSpPr>
            <a:spLocks noGrp="1"/>
          </p:cNvSpPr>
          <p:nvPr>
            <p:ph type="title"/>
          </p:nvPr>
        </p:nvSpPr>
        <p:spPr/>
        <p:txBody>
          <a:bodyPr>
            <a:normAutofit/>
          </a:bodyPr>
          <a:lstStyle/>
          <a:p>
            <a:r>
              <a:rPr lang="en-US" sz="3200" dirty="0"/>
              <a:t>7.1.4 Training Dataset </a:t>
            </a:r>
            <a:endParaRPr lang="en-IN" sz="3200" dirty="0"/>
          </a:p>
        </p:txBody>
      </p:sp>
      <p:pic>
        <p:nvPicPr>
          <p:cNvPr id="8" name="Content Placeholder 7">
            <a:extLst>
              <a:ext uri="{FF2B5EF4-FFF2-40B4-BE49-F238E27FC236}">
                <a16:creationId xmlns:a16="http://schemas.microsoft.com/office/drawing/2014/main" id="{2551842B-8E72-E905-3088-36F99B0A9D0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57200" y="1343025"/>
            <a:ext cx="8229600" cy="4629149"/>
          </a:xfrm>
        </p:spPr>
      </p:pic>
      <p:sp>
        <p:nvSpPr>
          <p:cNvPr id="4" name="Date Placeholder 3">
            <a:extLst>
              <a:ext uri="{FF2B5EF4-FFF2-40B4-BE49-F238E27FC236}">
                <a16:creationId xmlns:a16="http://schemas.microsoft.com/office/drawing/2014/main" id="{E7E05949-3388-A622-4A2E-4061AFE27E82}"/>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AB010CD8-AD3C-BDEE-ED86-43E34AB42365}"/>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5C662F3A-37A7-A98F-538E-FC5B29EA530A}"/>
              </a:ext>
            </a:extLst>
          </p:cNvPr>
          <p:cNvSpPr>
            <a:spLocks noGrp="1"/>
          </p:cNvSpPr>
          <p:nvPr>
            <p:ph type="sldNum" sz="quarter" idx="12"/>
          </p:nvPr>
        </p:nvSpPr>
        <p:spPr/>
        <p:txBody>
          <a:bodyPr/>
          <a:lstStyle/>
          <a:p>
            <a:r>
              <a:rPr lang="en-US" dirty="0"/>
              <a:t>28</a:t>
            </a:r>
          </a:p>
        </p:txBody>
      </p:sp>
    </p:spTree>
    <p:extLst>
      <p:ext uri="{BB962C8B-B14F-4D97-AF65-F5344CB8AC3E}">
        <p14:creationId xmlns:p14="http://schemas.microsoft.com/office/powerpoint/2010/main" val="2322975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7.1.5 Manage Users Screen</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29</a:t>
            </a:r>
          </a:p>
        </p:txBody>
      </p:sp>
      <p:pic>
        <p:nvPicPr>
          <p:cNvPr id="12" name="Content Placeholder 11">
            <a:extLst>
              <a:ext uri="{FF2B5EF4-FFF2-40B4-BE49-F238E27FC236}">
                <a16:creationId xmlns:a16="http://schemas.microsoft.com/office/drawing/2014/main" id="{5C7E94B7-BE89-F764-F5CE-EC9C8294B090}"/>
              </a:ext>
            </a:extLst>
          </p:cNvPr>
          <p:cNvPicPr>
            <a:picLocks noGrp="1" noChangeAspect="1"/>
          </p:cNvPicPr>
          <p:nvPr>
            <p:ph idx="1"/>
          </p:nvPr>
        </p:nvPicPr>
        <p:blipFill>
          <a:blip r:embed="rId2"/>
          <a:stretch>
            <a:fillRect/>
          </a:stretch>
        </p:blipFill>
        <p:spPr>
          <a:xfrm>
            <a:off x="372532" y="1219200"/>
            <a:ext cx="8398935" cy="47244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889490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a:xfrm>
            <a:off x="457200" y="166354"/>
            <a:ext cx="8229600" cy="639762"/>
          </a:xfrm>
        </p:spPr>
        <p:txBody>
          <a:bodyPr>
            <a:noAutofit/>
          </a:bodyPr>
          <a:lstStyle/>
          <a:p>
            <a:r>
              <a:rPr lang="en-US" sz="3200" dirty="0"/>
              <a:t>7.1.6 Faculty Home Screen</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30</a:t>
            </a:r>
          </a:p>
        </p:txBody>
      </p:sp>
      <p:pic>
        <p:nvPicPr>
          <p:cNvPr id="7" name="Content Placeholder 6">
            <a:extLst>
              <a:ext uri="{FF2B5EF4-FFF2-40B4-BE49-F238E27FC236}">
                <a16:creationId xmlns:a16="http://schemas.microsoft.com/office/drawing/2014/main" id="{EB7E8E77-8748-381D-E42B-D32E3CC7A60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0672" y="1104446"/>
            <a:ext cx="8266128" cy="51054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121657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7.1.7 Take Attendance Screen</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a:xfrm>
            <a:off x="6553200" y="6356350"/>
            <a:ext cx="2133600" cy="365125"/>
          </a:xfrm>
        </p:spPr>
        <p:txBody>
          <a:bodyPr/>
          <a:lstStyle/>
          <a:p>
            <a:r>
              <a:rPr lang="en-US" dirty="0"/>
              <a:t>31</a:t>
            </a:r>
          </a:p>
        </p:txBody>
      </p:sp>
      <p:pic>
        <p:nvPicPr>
          <p:cNvPr id="8" name="Content Placeholder 7">
            <a:extLst>
              <a:ext uri="{FF2B5EF4-FFF2-40B4-BE49-F238E27FC236}">
                <a16:creationId xmlns:a16="http://schemas.microsoft.com/office/drawing/2014/main" id="{44D9F27C-2440-916D-5B9D-0488F5326C2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71181" y="1262289"/>
            <a:ext cx="8401637" cy="47244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691964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7.1.8 Live Attendance Marking </a:t>
            </a:r>
            <a:endParaRPr lang="en-IN" sz="3200" dirty="0"/>
          </a:p>
        </p:txBody>
      </p:sp>
      <p:pic>
        <p:nvPicPr>
          <p:cNvPr id="7" name="Content Placeholder 6">
            <a:extLst>
              <a:ext uri="{FF2B5EF4-FFF2-40B4-BE49-F238E27FC236}">
                <a16:creationId xmlns:a16="http://schemas.microsoft.com/office/drawing/2014/main" id="{03F6D4A3-1E3B-175F-1D64-0BE41D7E871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303426" y="1219200"/>
            <a:ext cx="8535774" cy="48006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p:spPr>
      </p:pic>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32</a:t>
            </a:r>
          </a:p>
        </p:txBody>
      </p:sp>
    </p:spTree>
    <p:extLst>
      <p:ext uri="{BB962C8B-B14F-4D97-AF65-F5344CB8AC3E}">
        <p14:creationId xmlns:p14="http://schemas.microsoft.com/office/powerpoint/2010/main" val="2950351541"/>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7.1.9 View Attendance Screen</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p:txBody>
          <a:bodyPr/>
          <a:lstStyle/>
          <a:p>
            <a:r>
              <a:rPr lang="en-US" dirty="0"/>
              <a:t>33</a:t>
            </a:r>
          </a:p>
        </p:txBody>
      </p:sp>
      <p:pic>
        <p:nvPicPr>
          <p:cNvPr id="7" name="Content Placeholder 6">
            <a:extLst>
              <a:ext uri="{FF2B5EF4-FFF2-40B4-BE49-F238E27FC236}">
                <a16:creationId xmlns:a16="http://schemas.microsoft.com/office/drawing/2014/main" id="{5456AA8A-820D-6F9F-9D98-AADBB20E3C6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486" b="486"/>
          <a:stretch/>
        </p:blipFill>
        <p:spPr bwMode="auto">
          <a:xfrm>
            <a:off x="262874" y="1235075"/>
            <a:ext cx="8618251" cy="4800600"/>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9295302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D84F1-4591-6D71-78B7-1A6C48463E12}"/>
              </a:ext>
            </a:extLst>
          </p:cNvPr>
          <p:cNvSpPr>
            <a:spLocks noGrp="1"/>
          </p:cNvSpPr>
          <p:nvPr>
            <p:ph type="title"/>
          </p:nvPr>
        </p:nvSpPr>
        <p:spPr/>
        <p:txBody>
          <a:bodyPr>
            <a:noAutofit/>
          </a:bodyPr>
          <a:lstStyle/>
          <a:p>
            <a:r>
              <a:rPr lang="en-US" sz="3200" dirty="0"/>
              <a:t>7.1.10 Attendance Report </a:t>
            </a:r>
            <a:endParaRPr lang="en-IN" sz="3200" dirty="0"/>
          </a:p>
        </p:txBody>
      </p:sp>
      <p:sp>
        <p:nvSpPr>
          <p:cNvPr id="4" name="Date Placeholder 3">
            <a:extLst>
              <a:ext uri="{FF2B5EF4-FFF2-40B4-BE49-F238E27FC236}">
                <a16:creationId xmlns:a16="http://schemas.microsoft.com/office/drawing/2014/main" id="{2EC8F82E-57C4-2FA7-0B7D-54C5FE153B6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C13CCE34-2159-6142-50CC-7895B3B18D02}"/>
              </a:ext>
            </a:extLst>
          </p:cNvPr>
          <p:cNvSpPr>
            <a:spLocks noGrp="1"/>
          </p:cNvSpPr>
          <p:nvPr>
            <p:ph type="ftr" sz="quarter" idx="11"/>
          </p:nvPr>
        </p:nvSpPr>
        <p:spPr/>
        <p:txBody>
          <a:bodyPr/>
          <a:lstStyle/>
          <a:p>
            <a:r>
              <a:rPr lang="en-US" dirty="0"/>
              <a:t>CPE – 22060 Presentation</a:t>
            </a:r>
          </a:p>
        </p:txBody>
      </p:sp>
      <p:sp>
        <p:nvSpPr>
          <p:cNvPr id="6" name="Slide Number Placeholder 5">
            <a:extLst>
              <a:ext uri="{FF2B5EF4-FFF2-40B4-BE49-F238E27FC236}">
                <a16:creationId xmlns:a16="http://schemas.microsoft.com/office/drawing/2014/main" id="{0EFBF546-57F9-8E58-F721-7D54BE340AA4}"/>
              </a:ext>
            </a:extLst>
          </p:cNvPr>
          <p:cNvSpPr>
            <a:spLocks noGrp="1"/>
          </p:cNvSpPr>
          <p:nvPr>
            <p:ph type="sldNum" sz="quarter" idx="12"/>
          </p:nvPr>
        </p:nvSpPr>
        <p:spPr>
          <a:xfrm>
            <a:off x="6553200" y="6356350"/>
            <a:ext cx="2133600" cy="365125"/>
          </a:xfrm>
        </p:spPr>
        <p:txBody>
          <a:bodyPr/>
          <a:lstStyle/>
          <a:p>
            <a:r>
              <a:rPr lang="en-US" dirty="0"/>
              <a:t>34</a:t>
            </a:r>
          </a:p>
        </p:txBody>
      </p:sp>
      <p:pic>
        <p:nvPicPr>
          <p:cNvPr id="7" name="Content Placeholder 6">
            <a:extLst>
              <a:ext uri="{FF2B5EF4-FFF2-40B4-BE49-F238E27FC236}">
                <a16:creationId xmlns:a16="http://schemas.microsoft.com/office/drawing/2014/main" id="{90436718-54C9-09A2-5099-040600E7776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713" r="2713"/>
          <a:stretch/>
        </p:blipFill>
        <p:spPr bwMode="auto">
          <a:xfrm>
            <a:off x="1119104" y="1080868"/>
            <a:ext cx="6905792" cy="5174327"/>
          </a:xfrm>
          <a:prstGeom prst="rect">
            <a:avLst/>
          </a:prstGeom>
          <a:ln w="12700" cap="sq">
            <a:solidFill>
              <a:schemeClr val="tx1"/>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0582664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6E165-ACC0-CD43-3C06-B2BD4D02A55D}"/>
              </a:ext>
            </a:extLst>
          </p:cNvPr>
          <p:cNvSpPr>
            <a:spLocks noGrp="1"/>
          </p:cNvSpPr>
          <p:nvPr>
            <p:ph type="title"/>
          </p:nvPr>
        </p:nvSpPr>
        <p:spPr/>
        <p:txBody>
          <a:bodyPr>
            <a:normAutofit fontScale="90000"/>
          </a:bodyPr>
          <a:lstStyle/>
          <a:p>
            <a:r>
              <a:rPr lang="en-US" dirty="0"/>
              <a:t>7.2 Applications</a:t>
            </a:r>
            <a:endParaRPr lang="en-IN" dirty="0"/>
          </a:p>
        </p:txBody>
      </p:sp>
      <p:sp>
        <p:nvSpPr>
          <p:cNvPr id="3" name="Content Placeholder 2">
            <a:extLst>
              <a:ext uri="{FF2B5EF4-FFF2-40B4-BE49-F238E27FC236}">
                <a16:creationId xmlns:a16="http://schemas.microsoft.com/office/drawing/2014/main" id="{8035EF6F-92C5-D2FE-4AE1-CA6F29583F06}"/>
              </a:ext>
            </a:extLst>
          </p:cNvPr>
          <p:cNvSpPr>
            <a:spLocks noGrp="1"/>
          </p:cNvSpPr>
          <p:nvPr>
            <p:ph idx="1"/>
          </p:nvPr>
        </p:nvSpPr>
        <p:spPr/>
        <p:txBody>
          <a:bodyPr>
            <a:normAutofit/>
          </a:bodyPr>
          <a:lstStyle/>
          <a:p>
            <a:pPr algn="just"/>
            <a:r>
              <a:rPr lang="en-US" sz="2800" dirty="0">
                <a:effectLst/>
                <a:latin typeface="Calibri" panose="020F0502020204030204" pitchFamily="34" charset="0"/>
                <a:ea typeface="Calibri" panose="020F0502020204030204" pitchFamily="34" charset="0"/>
                <a:cs typeface="Mangal" panose="02040503050203030202" pitchFamily="18" charset="0"/>
              </a:rPr>
              <a:t>This project can be used for marking theory and practical attendance of Students</a:t>
            </a:r>
            <a:endParaRPr lang="en-IN" sz="2800" dirty="0"/>
          </a:p>
        </p:txBody>
      </p:sp>
      <p:sp>
        <p:nvSpPr>
          <p:cNvPr id="4" name="Date Placeholder 3">
            <a:extLst>
              <a:ext uri="{FF2B5EF4-FFF2-40B4-BE49-F238E27FC236}">
                <a16:creationId xmlns:a16="http://schemas.microsoft.com/office/drawing/2014/main" id="{94F22E30-34D3-132F-D438-769EA15B2FA4}"/>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F87095A2-67EB-CF6D-D3AF-BE217C38DCCF}"/>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96C91B9E-9B17-7B24-D3B6-E2F0A8CECE1D}"/>
              </a:ext>
            </a:extLst>
          </p:cNvPr>
          <p:cNvSpPr>
            <a:spLocks noGrp="1"/>
          </p:cNvSpPr>
          <p:nvPr>
            <p:ph type="sldNum" sz="quarter" idx="12"/>
          </p:nvPr>
        </p:nvSpPr>
        <p:spPr/>
        <p:txBody>
          <a:bodyPr/>
          <a:lstStyle/>
          <a:p>
            <a:r>
              <a:rPr lang="en-US" dirty="0"/>
              <a:t>35</a:t>
            </a:r>
          </a:p>
        </p:txBody>
      </p:sp>
    </p:spTree>
    <p:extLst>
      <p:ext uri="{BB962C8B-B14F-4D97-AF65-F5344CB8AC3E}">
        <p14:creationId xmlns:p14="http://schemas.microsoft.com/office/powerpoint/2010/main" val="36744060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33722-67D7-533A-2961-317672135415}"/>
              </a:ext>
            </a:extLst>
          </p:cNvPr>
          <p:cNvSpPr>
            <a:spLocks noGrp="1"/>
          </p:cNvSpPr>
          <p:nvPr>
            <p:ph type="title"/>
          </p:nvPr>
        </p:nvSpPr>
        <p:spPr>
          <a:xfrm>
            <a:off x="457200" y="213519"/>
            <a:ext cx="8229600" cy="639762"/>
          </a:xfrm>
        </p:spPr>
        <p:txBody>
          <a:bodyPr>
            <a:noAutofit/>
          </a:bodyPr>
          <a:lstStyle/>
          <a:p>
            <a:r>
              <a:rPr lang="en-US" dirty="0"/>
              <a:t>8. Conclusion and future scope</a:t>
            </a:r>
            <a:endParaRPr lang="en-IN" dirty="0"/>
          </a:p>
        </p:txBody>
      </p:sp>
      <p:sp>
        <p:nvSpPr>
          <p:cNvPr id="3" name="Content Placeholder 2">
            <a:extLst>
              <a:ext uri="{FF2B5EF4-FFF2-40B4-BE49-F238E27FC236}">
                <a16:creationId xmlns:a16="http://schemas.microsoft.com/office/drawing/2014/main" id="{3A6D5BC8-D3B4-9E69-7E54-24605EDDE219}"/>
              </a:ext>
            </a:extLst>
          </p:cNvPr>
          <p:cNvSpPr>
            <a:spLocks noGrp="1"/>
          </p:cNvSpPr>
          <p:nvPr>
            <p:ph idx="1"/>
          </p:nvPr>
        </p:nvSpPr>
        <p:spPr>
          <a:xfrm>
            <a:off x="457200" y="1600200"/>
            <a:ext cx="8229600" cy="4724400"/>
          </a:xfrm>
        </p:spPr>
        <p:txBody>
          <a:bodyPr>
            <a:noAutofit/>
          </a:bodyPr>
          <a:lstStyle/>
          <a:p>
            <a:pPr marL="514350" indent="-514350" algn="just">
              <a:buAutoNum type="arabicPeriod"/>
            </a:pPr>
            <a:r>
              <a:rPr lang="en-US" sz="2800" b="0" i="0" u="none" strike="noStrike" baseline="0" dirty="0">
                <a:solidFill>
                  <a:srgbClr val="000000"/>
                </a:solidFill>
              </a:rPr>
              <a:t>In this study, our system </a:t>
            </a:r>
            <a:r>
              <a:rPr lang="en-IN" sz="2800" dirty="0">
                <a:effectLst/>
                <a:ea typeface="Calibri" panose="020F0502020204030204" pitchFamily="34" charset="0"/>
              </a:rPr>
              <a:t>successfully recognizes a </a:t>
            </a:r>
            <a:r>
              <a:rPr lang="en-IN" sz="2800" dirty="0">
                <a:ea typeface="Calibri" panose="020F0502020204030204" pitchFamily="34" charset="0"/>
              </a:rPr>
              <a:t>        </a:t>
            </a:r>
            <a:r>
              <a:rPr lang="en-IN" sz="2800" dirty="0">
                <a:effectLst/>
                <a:ea typeface="Calibri" panose="020F0502020204030204" pitchFamily="34" charset="0"/>
              </a:rPr>
              <a:t>student with unintentional changes like wearing glasses or growing beard </a:t>
            </a:r>
            <a:r>
              <a:rPr lang="en-US" sz="2800" dirty="0">
                <a:effectLst/>
                <a:ea typeface="Calibri" panose="020F0502020204030204" pitchFamily="34" charset="0"/>
              </a:rPr>
              <a:t>able to identify the faces of students with an </a:t>
            </a:r>
            <a:r>
              <a:rPr lang="en-US" sz="2800" dirty="0">
                <a:solidFill>
                  <a:srgbClr val="000000"/>
                </a:solidFill>
              </a:rPr>
              <a:t>accuracy rate up to 90%. </a:t>
            </a:r>
          </a:p>
          <a:p>
            <a:pPr marL="514350" indent="-514350" algn="just">
              <a:buAutoNum type="arabicPeriod"/>
            </a:pPr>
            <a:r>
              <a:rPr lang="en-US" sz="2800" dirty="0">
                <a:solidFill>
                  <a:srgbClr val="000000"/>
                </a:solidFill>
              </a:rPr>
              <a:t>Face recognition is safer from spreading infectious disease than the contacted method, e.g. fingerprint, signing, etc. </a:t>
            </a:r>
          </a:p>
          <a:p>
            <a:pPr marL="514350" indent="-514350" algn="just">
              <a:buAutoNum type="arabicPeriod"/>
            </a:pPr>
            <a:r>
              <a:rPr lang="en-IN" sz="2800" dirty="0">
                <a:solidFill>
                  <a:srgbClr val="000000"/>
                </a:solidFill>
              </a:rPr>
              <a:t>Here the problem is the dataset is small and</a:t>
            </a:r>
            <a:r>
              <a:rPr lang="en-US" sz="2800" dirty="0">
                <a:solidFill>
                  <a:srgbClr val="000000"/>
                </a:solidFill>
              </a:rPr>
              <a:t> is affected by the lighting in data collection </a:t>
            </a:r>
            <a:endParaRPr lang="en-IN" sz="2800" dirty="0">
              <a:solidFill>
                <a:srgbClr val="000000"/>
              </a:solidFill>
            </a:endParaRPr>
          </a:p>
        </p:txBody>
      </p:sp>
      <p:sp>
        <p:nvSpPr>
          <p:cNvPr id="4" name="Date Placeholder 3">
            <a:extLst>
              <a:ext uri="{FF2B5EF4-FFF2-40B4-BE49-F238E27FC236}">
                <a16:creationId xmlns:a16="http://schemas.microsoft.com/office/drawing/2014/main" id="{21985039-1213-573A-3636-FB70DDFD9192}"/>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2DFD7354-4F2F-998A-08F3-FA4236E30489}"/>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288A28FA-882B-854A-1C82-B9039995DD42}"/>
              </a:ext>
            </a:extLst>
          </p:cNvPr>
          <p:cNvSpPr>
            <a:spLocks noGrp="1"/>
          </p:cNvSpPr>
          <p:nvPr>
            <p:ph type="sldNum" sz="quarter" idx="12"/>
          </p:nvPr>
        </p:nvSpPr>
        <p:spPr/>
        <p:txBody>
          <a:bodyPr/>
          <a:lstStyle/>
          <a:p>
            <a:r>
              <a:rPr lang="en-US" dirty="0"/>
              <a:t>36</a:t>
            </a:r>
          </a:p>
        </p:txBody>
      </p:sp>
      <p:sp>
        <p:nvSpPr>
          <p:cNvPr id="7" name="Title 1">
            <a:extLst>
              <a:ext uri="{FF2B5EF4-FFF2-40B4-BE49-F238E27FC236}">
                <a16:creationId xmlns:a16="http://schemas.microsoft.com/office/drawing/2014/main" id="{8FFA746B-3410-1BD9-BED1-9E23179FF10E}"/>
              </a:ext>
            </a:extLst>
          </p:cNvPr>
          <p:cNvSpPr txBox="1">
            <a:spLocks/>
          </p:cNvSpPr>
          <p:nvPr/>
        </p:nvSpPr>
        <p:spPr>
          <a:xfrm>
            <a:off x="457200" y="899318"/>
            <a:ext cx="8229600" cy="639762"/>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600" dirty="0"/>
              <a:t>8.1 Conclusion </a:t>
            </a:r>
            <a:endParaRPr lang="en-IN" sz="3600" dirty="0"/>
          </a:p>
        </p:txBody>
      </p:sp>
    </p:spTree>
    <p:extLst>
      <p:ext uri="{BB962C8B-B14F-4D97-AF65-F5344CB8AC3E}">
        <p14:creationId xmlns:p14="http://schemas.microsoft.com/office/powerpoint/2010/main" val="16959984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0661C-4255-9B34-056D-C7E4112B8877}"/>
              </a:ext>
            </a:extLst>
          </p:cNvPr>
          <p:cNvSpPr>
            <a:spLocks noGrp="1"/>
          </p:cNvSpPr>
          <p:nvPr>
            <p:ph type="title"/>
          </p:nvPr>
        </p:nvSpPr>
        <p:spPr/>
        <p:txBody>
          <a:bodyPr>
            <a:normAutofit fontScale="90000"/>
          </a:bodyPr>
          <a:lstStyle/>
          <a:p>
            <a:r>
              <a:rPr lang="en-US" dirty="0"/>
              <a:t>8.2 Future Scope</a:t>
            </a:r>
            <a:endParaRPr lang="en-IN" dirty="0"/>
          </a:p>
        </p:txBody>
      </p:sp>
      <p:sp>
        <p:nvSpPr>
          <p:cNvPr id="3" name="Content Placeholder 2">
            <a:extLst>
              <a:ext uri="{FF2B5EF4-FFF2-40B4-BE49-F238E27FC236}">
                <a16:creationId xmlns:a16="http://schemas.microsoft.com/office/drawing/2014/main" id="{56F06BDC-3BE4-8B8E-A6EF-21DC1CA1FCD5}"/>
              </a:ext>
            </a:extLst>
          </p:cNvPr>
          <p:cNvSpPr>
            <a:spLocks noGrp="1"/>
          </p:cNvSpPr>
          <p:nvPr>
            <p:ph idx="1"/>
          </p:nvPr>
        </p:nvSpPr>
        <p:spPr/>
        <p:txBody>
          <a:bodyPr>
            <a:normAutofit/>
          </a:bodyPr>
          <a:lstStyle/>
          <a:p>
            <a:pPr marL="514350" indent="-514350" algn="just">
              <a:buFont typeface="+mj-lt"/>
              <a:buAutoNum type="arabicPeriod"/>
            </a:pPr>
            <a:r>
              <a:rPr lang="en-US" sz="2800" dirty="0"/>
              <a:t>Better dataset can be made and </a:t>
            </a:r>
            <a:r>
              <a:rPr lang="en-US" sz="2800" dirty="0" err="1">
                <a:effectLst/>
                <a:ea typeface="Calibri" panose="020F0502020204030204" pitchFamily="34" charset="0"/>
                <a:cs typeface="Mangal" panose="02040503050203030202" pitchFamily="18" charset="0"/>
              </a:rPr>
              <a:t>haar</a:t>
            </a:r>
            <a:r>
              <a:rPr lang="en-US" sz="2800" dirty="0">
                <a:effectLst/>
                <a:ea typeface="Calibri" panose="020F0502020204030204" pitchFamily="34" charset="0"/>
                <a:cs typeface="Mangal" panose="02040503050203030202" pitchFamily="18" charset="0"/>
              </a:rPr>
              <a:t> cascade classifiers can be improved which will improve the recognition rate </a:t>
            </a:r>
          </a:p>
          <a:p>
            <a:pPr marL="514350" indent="-514350" algn="just">
              <a:buFont typeface="+mj-lt"/>
              <a:buAutoNum type="arabicPeriod"/>
            </a:pPr>
            <a:r>
              <a:rPr lang="en-US" sz="2800" dirty="0">
                <a:ea typeface="Calibri" panose="020F0502020204030204" pitchFamily="34" charset="0"/>
                <a:cs typeface="Mangal" panose="02040503050203030202" pitchFamily="18" charset="0"/>
              </a:rPr>
              <a:t>A system alert (voice) can be included if an unknown person is detected in the class</a:t>
            </a:r>
          </a:p>
          <a:p>
            <a:pPr marL="514350" indent="-514350" algn="just">
              <a:buFont typeface="+mj-lt"/>
              <a:buAutoNum type="arabicPeriod"/>
            </a:pPr>
            <a:r>
              <a:rPr lang="en-US" sz="2800" dirty="0">
                <a:ea typeface="Calibri" panose="020F0502020204030204" pitchFamily="34" charset="0"/>
                <a:cs typeface="Mangal" panose="02040503050203030202" pitchFamily="18" charset="0"/>
              </a:rPr>
              <a:t>Parent of the student will get SMS alert about his/her absentee.</a:t>
            </a:r>
          </a:p>
          <a:p>
            <a:pPr marL="514350" indent="-514350" algn="just">
              <a:buFont typeface="+mj-lt"/>
              <a:buAutoNum type="arabicPeriod"/>
            </a:pPr>
            <a:endParaRPr lang="en-IN" sz="2800" dirty="0"/>
          </a:p>
        </p:txBody>
      </p:sp>
      <p:sp>
        <p:nvSpPr>
          <p:cNvPr id="4" name="Date Placeholder 3">
            <a:extLst>
              <a:ext uri="{FF2B5EF4-FFF2-40B4-BE49-F238E27FC236}">
                <a16:creationId xmlns:a16="http://schemas.microsoft.com/office/drawing/2014/main" id="{74F80098-76B2-B6EE-C7B3-FD84E34F394C}"/>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1FCC6156-C722-2B97-1F27-7FF114080B0C}"/>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D2A534FC-B8FC-53D4-7E09-4DCD90A31F23}"/>
              </a:ext>
            </a:extLst>
          </p:cNvPr>
          <p:cNvSpPr>
            <a:spLocks noGrp="1"/>
          </p:cNvSpPr>
          <p:nvPr>
            <p:ph type="sldNum" sz="quarter" idx="12"/>
          </p:nvPr>
        </p:nvSpPr>
        <p:spPr/>
        <p:txBody>
          <a:bodyPr/>
          <a:lstStyle/>
          <a:p>
            <a:r>
              <a:rPr lang="en-US" dirty="0"/>
              <a:t>37</a:t>
            </a:r>
          </a:p>
        </p:txBody>
      </p:sp>
    </p:spTree>
    <p:extLst>
      <p:ext uri="{BB962C8B-B14F-4D97-AF65-F5344CB8AC3E}">
        <p14:creationId xmlns:p14="http://schemas.microsoft.com/office/powerpoint/2010/main" val="3079995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CF881E8-E6BE-3E1A-97C2-6D7D3BB7FABF}"/>
              </a:ext>
            </a:extLst>
          </p:cNvPr>
          <p:cNvSpPr>
            <a:spLocks noGrp="1"/>
          </p:cNvSpPr>
          <p:nvPr>
            <p:ph type="title"/>
          </p:nvPr>
        </p:nvSpPr>
        <p:spPr>
          <a:xfrm>
            <a:off x="457200" y="213519"/>
            <a:ext cx="8229600" cy="639762"/>
          </a:xfrm>
        </p:spPr>
        <p:txBody>
          <a:bodyPr>
            <a:noAutofit/>
          </a:bodyPr>
          <a:lstStyle/>
          <a:p>
            <a:r>
              <a:rPr lang="en-US" dirty="0"/>
              <a:t>2. Introduction</a:t>
            </a:r>
            <a:endParaRPr lang="en-IN" dirty="0"/>
          </a:p>
        </p:txBody>
      </p:sp>
      <p:sp>
        <p:nvSpPr>
          <p:cNvPr id="11" name="Content Placeholder 10">
            <a:extLst>
              <a:ext uri="{FF2B5EF4-FFF2-40B4-BE49-F238E27FC236}">
                <a16:creationId xmlns:a16="http://schemas.microsoft.com/office/drawing/2014/main" id="{4D9ADC14-119C-EBD3-E06B-C389EE19D49E}"/>
              </a:ext>
            </a:extLst>
          </p:cNvPr>
          <p:cNvSpPr>
            <a:spLocks noGrp="1"/>
          </p:cNvSpPr>
          <p:nvPr>
            <p:ph idx="1"/>
          </p:nvPr>
        </p:nvSpPr>
        <p:spPr/>
        <p:txBody>
          <a:bodyPr>
            <a:noAutofit/>
          </a:bodyPr>
          <a:lstStyle/>
          <a:p>
            <a:pPr algn="just"/>
            <a:r>
              <a:rPr lang="en-US" sz="2800" dirty="0"/>
              <a:t>Taking attendance every day helps determine the average percentage of student’s presence throughout the year and the dropouts rate.</a:t>
            </a:r>
          </a:p>
          <a:p>
            <a:pPr algn="just"/>
            <a:r>
              <a:rPr lang="en-US" sz="2800" b="0" i="0" u="none" strike="noStrike" baseline="0" dirty="0"/>
              <a:t>In traditional attendance system </a:t>
            </a:r>
            <a:r>
              <a:rPr lang="en-IN" sz="2800" dirty="0">
                <a:effectLst/>
                <a:ea typeface="Calibri" panose="020F0502020204030204" pitchFamily="34" charset="0"/>
                <a:cs typeface="Mangal" panose="02040503050203030202" pitchFamily="18" charset="0"/>
              </a:rPr>
              <a:t>is a manual entry for the Faculty. Here the attendance will be carried out in the hand written registers. Maintaining the records for the Faculty is a tedious job</a:t>
            </a:r>
            <a:r>
              <a:rPr lang="en-US" sz="2800" b="0" i="0" u="none" strike="noStrike" baseline="0" dirty="0"/>
              <a:t>.</a:t>
            </a:r>
          </a:p>
          <a:p>
            <a:pPr algn="just"/>
            <a:r>
              <a:rPr lang="en-US" sz="2800" dirty="0"/>
              <a:t>The objective of our proposed system is to create a face recognition based attendance system using </a:t>
            </a:r>
            <a:r>
              <a:rPr lang="en-US" sz="2800" dirty="0" err="1"/>
              <a:t>Haar</a:t>
            </a:r>
            <a:r>
              <a:rPr lang="en-US" sz="2800" dirty="0"/>
              <a:t> cascade for face detection and LBPH algorithm for face recognition and mark the attendance in database.</a:t>
            </a:r>
            <a:endParaRPr lang="en-IN" sz="2800" dirty="0"/>
          </a:p>
          <a:p>
            <a:endParaRPr lang="en-IN" sz="2800" dirty="0"/>
          </a:p>
        </p:txBody>
      </p:sp>
      <p:sp>
        <p:nvSpPr>
          <p:cNvPr id="4" name="Date Placeholder 3">
            <a:extLst>
              <a:ext uri="{FF2B5EF4-FFF2-40B4-BE49-F238E27FC236}">
                <a16:creationId xmlns:a16="http://schemas.microsoft.com/office/drawing/2014/main" id="{B6B25161-F0B4-B6F1-B3EF-BB3B3AB3BBCF}"/>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B1EAA79E-B400-0AE2-CD72-B09FD16DD5FE}"/>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BCA08BA3-AEB0-6C10-2E9C-6C2E98E32545}"/>
              </a:ext>
            </a:extLst>
          </p:cNvPr>
          <p:cNvSpPr>
            <a:spLocks noGrp="1"/>
          </p:cNvSpPr>
          <p:nvPr>
            <p:ph type="sldNum" sz="quarter" idx="12"/>
          </p:nvPr>
        </p:nvSpPr>
        <p:spPr/>
        <p:txBody>
          <a:bodyPr/>
          <a:lstStyle/>
          <a:p>
            <a:fld id="{4AF1F8D0-972F-472E-AFE5-1F27E299DB0B}" type="slidenum">
              <a:rPr lang="en-US" smtClean="0"/>
              <a:pPr/>
              <a:t>4</a:t>
            </a:fld>
            <a:endParaRPr lang="en-US"/>
          </a:p>
        </p:txBody>
      </p:sp>
    </p:spTree>
    <p:extLst>
      <p:ext uri="{BB962C8B-B14F-4D97-AF65-F5344CB8AC3E}">
        <p14:creationId xmlns:p14="http://schemas.microsoft.com/office/powerpoint/2010/main" val="6373009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250CE-EBD6-1305-103C-F65FFC46C1F3}"/>
              </a:ext>
            </a:extLst>
          </p:cNvPr>
          <p:cNvSpPr>
            <a:spLocks noGrp="1"/>
          </p:cNvSpPr>
          <p:nvPr>
            <p:ph type="title"/>
          </p:nvPr>
        </p:nvSpPr>
        <p:spPr/>
        <p:txBody>
          <a:bodyPr>
            <a:noAutofit/>
          </a:bodyPr>
          <a:lstStyle/>
          <a:p>
            <a:r>
              <a:rPr lang="en-US" dirty="0"/>
              <a:t>9. References and Bibliography </a:t>
            </a:r>
            <a:endParaRPr lang="en-IN" dirty="0"/>
          </a:p>
        </p:txBody>
      </p:sp>
      <p:sp>
        <p:nvSpPr>
          <p:cNvPr id="3" name="Content Placeholder 2">
            <a:extLst>
              <a:ext uri="{FF2B5EF4-FFF2-40B4-BE49-F238E27FC236}">
                <a16:creationId xmlns:a16="http://schemas.microsoft.com/office/drawing/2014/main" id="{6FF9C721-C4F6-5E6C-1DFB-6E585168BF1D}"/>
              </a:ext>
            </a:extLst>
          </p:cNvPr>
          <p:cNvSpPr>
            <a:spLocks noGrp="1"/>
          </p:cNvSpPr>
          <p:nvPr>
            <p:ph idx="1"/>
          </p:nvPr>
        </p:nvSpPr>
        <p:spPr/>
        <p:txBody>
          <a:bodyPr>
            <a:noAutofit/>
          </a:bodyPr>
          <a:lstStyle/>
          <a:p>
            <a:pPr marL="180340" marR="0" algn="just">
              <a:lnSpc>
                <a:spcPct val="150000"/>
              </a:lnSpc>
              <a:spcAft>
                <a:spcPts val="0"/>
              </a:spcAft>
              <a:tabLst>
                <a:tab pos="270510" algn="l"/>
                <a:tab pos="895985" algn="l"/>
              </a:tabLst>
            </a:pPr>
            <a:r>
              <a:rPr lang="en-US" sz="1800" dirty="0"/>
              <a:t>[1] Bharat T. </a:t>
            </a:r>
            <a:r>
              <a:rPr lang="en-US" sz="1800" dirty="0" err="1"/>
              <a:t>Chinimilli</a:t>
            </a:r>
            <a:r>
              <a:rPr lang="en-US" sz="1800" dirty="0"/>
              <a:t>, Anjali T, Akhil </a:t>
            </a:r>
            <a:r>
              <a:rPr lang="en-US" sz="1800" dirty="0" err="1"/>
              <a:t>Kotturi</a:t>
            </a:r>
            <a:r>
              <a:rPr lang="en-US" sz="1800" dirty="0"/>
              <a:t>, </a:t>
            </a:r>
            <a:r>
              <a:rPr lang="en-US" sz="1800" dirty="0" err="1"/>
              <a:t>Vihas</a:t>
            </a:r>
            <a:r>
              <a:rPr lang="en-US" sz="1800" dirty="0"/>
              <a:t> R. </a:t>
            </a:r>
            <a:r>
              <a:rPr lang="en-US" sz="1800" dirty="0" err="1"/>
              <a:t>Kaipu</a:t>
            </a:r>
            <a:r>
              <a:rPr lang="en-US" sz="1800" dirty="0"/>
              <a:t>, </a:t>
            </a:r>
            <a:r>
              <a:rPr lang="en-US" sz="1800" dirty="0" err="1"/>
              <a:t>Jathin</a:t>
            </a:r>
            <a:r>
              <a:rPr lang="en-US" sz="1800" dirty="0"/>
              <a:t> Varma </a:t>
            </a:r>
            <a:r>
              <a:rPr lang="en-US" sz="1800" dirty="0" err="1"/>
              <a:t>Mandapati</a:t>
            </a:r>
            <a:r>
              <a:rPr lang="en-US" sz="1800" dirty="0"/>
              <a:t>, “Face Recognition based Attendance System using </a:t>
            </a:r>
            <a:r>
              <a:rPr lang="en-US" sz="1800" dirty="0" err="1"/>
              <a:t>Haar</a:t>
            </a:r>
            <a:r>
              <a:rPr lang="en-US" sz="1800" dirty="0"/>
              <a:t> Cascade and Local Binary Pattern Histogram Algorithm”, </a:t>
            </a:r>
            <a:r>
              <a:rPr lang="en-US" sz="1800" dirty="0">
                <a:hlinkClick r:id="rId2">
                  <a:extLst>
                    <a:ext uri="{A12FA001-AC4F-418D-AE19-62706E023703}">
                      <ahyp:hlinkClr xmlns:ahyp="http://schemas.microsoft.com/office/drawing/2018/hyperlinkcolor" val="tx"/>
                    </a:ext>
                  </a:extLst>
                </a:hlinkClick>
              </a:rPr>
              <a:t>4th International Conference on Trends in Electronics and Informatics (ICOEI) (48184)</a:t>
            </a:r>
            <a:r>
              <a:rPr lang="en-US" sz="1800" dirty="0"/>
              <a:t>(2020)</a:t>
            </a:r>
            <a:endParaRPr lang="en-IN" sz="1800" dirty="0"/>
          </a:p>
          <a:p>
            <a:pPr marL="180340" marR="0" algn="just">
              <a:lnSpc>
                <a:spcPct val="150000"/>
              </a:lnSpc>
              <a:spcAft>
                <a:spcPts val="0"/>
              </a:spcAft>
              <a:tabLst>
                <a:tab pos="270510" algn="l"/>
                <a:tab pos="895985" algn="l"/>
              </a:tabLst>
            </a:pPr>
            <a:r>
              <a:rPr lang="en-US" sz="1800" dirty="0"/>
              <a:t>[2] </a:t>
            </a:r>
            <a:r>
              <a:rPr lang="en-US" sz="1800" dirty="0" err="1"/>
              <a:t>Ononiwu</a:t>
            </a:r>
            <a:r>
              <a:rPr lang="en-US" sz="1800" dirty="0"/>
              <a:t> G. </a:t>
            </a:r>
            <a:r>
              <a:rPr lang="en-US" sz="1800" dirty="0" err="1"/>
              <a:t>Chiagozie</a:t>
            </a:r>
            <a:r>
              <a:rPr lang="en-US" sz="1800" dirty="0"/>
              <a:t>, </a:t>
            </a:r>
            <a:r>
              <a:rPr lang="en-US" sz="1800" dirty="0" err="1"/>
              <a:t>Okorafor</a:t>
            </a:r>
            <a:r>
              <a:rPr lang="en-US" sz="1800" dirty="0"/>
              <a:t> G. </a:t>
            </a:r>
            <a:r>
              <a:rPr lang="en-US" sz="1800" dirty="0" err="1"/>
              <a:t>Nwaji</a:t>
            </a:r>
            <a:r>
              <a:rPr lang="en-US" sz="1800" dirty="0"/>
              <a:t>, “Radio-frequency identification (RFID)based Attendance System with Automatic Door Unit”, Academic Research International (2012).</a:t>
            </a:r>
            <a:endParaRPr lang="en-IN" sz="1800" dirty="0"/>
          </a:p>
          <a:p>
            <a:pPr marL="180340" marR="0" algn="just">
              <a:lnSpc>
                <a:spcPct val="150000"/>
              </a:lnSpc>
              <a:spcAft>
                <a:spcPts val="0"/>
              </a:spcAft>
              <a:tabLst>
                <a:tab pos="270510" algn="l"/>
                <a:tab pos="895985" algn="l"/>
              </a:tabLst>
            </a:pPr>
            <a:r>
              <a:rPr lang="en-US" sz="1800" dirty="0"/>
              <a:t>[3] O. </a:t>
            </a:r>
            <a:r>
              <a:rPr lang="en-US" sz="1800" dirty="0" err="1"/>
              <a:t>Shoewu</a:t>
            </a:r>
            <a:r>
              <a:rPr lang="en-US" sz="1800" dirty="0"/>
              <a:t>, PhD, O.A. Idowu, B.Sc., “Development of Attendance 	Management System using Biometrics.”, The Pacific Journal of Science and Technology (2012).</a:t>
            </a:r>
            <a:endParaRPr lang="en-IN" sz="1800" dirty="0"/>
          </a:p>
          <a:p>
            <a:pPr marL="180340" marR="0" algn="just">
              <a:lnSpc>
                <a:spcPct val="150000"/>
              </a:lnSpc>
              <a:spcAft>
                <a:spcPts val="0"/>
              </a:spcAft>
              <a:tabLst>
                <a:tab pos="270510" algn="l"/>
                <a:tab pos="895985" algn="l"/>
              </a:tabLst>
            </a:pPr>
            <a:r>
              <a:rPr lang="en-US" sz="1800" dirty="0"/>
              <a:t>[4] </a:t>
            </a:r>
            <a:r>
              <a:rPr lang="en-US" sz="1800" dirty="0" err="1"/>
              <a:t>Jomon</a:t>
            </a:r>
            <a:r>
              <a:rPr lang="en-US" sz="1800" dirty="0"/>
              <a:t> Joseph1, K. P. Zacharia, “Automatic Attendance Management System Using Face Recognition”, International Journal of Science and Research (IJSR), 2013.</a:t>
            </a:r>
            <a:endParaRPr lang="en-IN" sz="1800" dirty="0"/>
          </a:p>
          <a:p>
            <a:pPr marL="0" indent="0">
              <a:buNone/>
            </a:pPr>
            <a:endParaRPr lang="en-IN" sz="2800" dirty="0"/>
          </a:p>
        </p:txBody>
      </p:sp>
      <p:sp>
        <p:nvSpPr>
          <p:cNvPr id="4" name="Date Placeholder 3">
            <a:extLst>
              <a:ext uri="{FF2B5EF4-FFF2-40B4-BE49-F238E27FC236}">
                <a16:creationId xmlns:a16="http://schemas.microsoft.com/office/drawing/2014/main" id="{B8ABC8F6-7001-FF92-C426-13120C7E7BF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2E64E069-0F50-160A-AC09-0A35BD95055C}"/>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66B8C712-73C1-B6C6-4E63-E7D289D561D3}"/>
              </a:ext>
            </a:extLst>
          </p:cNvPr>
          <p:cNvSpPr>
            <a:spLocks noGrp="1"/>
          </p:cNvSpPr>
          <p:nvPr>
            <p:ph type="sldNum" sz="quarter" idx="12"/>
          </p:nvPr>
        </p:nvSpPr>
        <p:spPr>
          <a:xfrm>
            <a:off x="6553200" y="6356350"/>
            <a:ext cx="2133600" cy="365125"/>
          </a:xfrm>
        </p:spPr>
        <p:txBody>
          <a:bodyPr/>
          <a:lstStyle/>
          <a:p>
            <a:r>
              <a:rPr lang="en-US" dirty="0"/>
              <a:t>38</a:t>
            </a:r>
          </a:p>
        </p:txBody>
      </p:sp>
    </p:spTree>
    <p:extLst>
      <p:ext uri="{BB962C8B-B14F-4D97-AF65-F5344CB8AC3E}">
        <p14:creationId xmlns:p14="http://schemas.microsoft.com/office/powerpoint/2010/main" val="8238267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05FA0A-15B4-4006-BCA8-E88B0D6CEB40}"/>
              </a:ext>
            </a:extLst>
          </p:cNvPr>
          <p:cNvSpPr>
            <a:spLocks noGrp="1"/>
          </p:cNvSpPr>
          <p:nvPr>
            <p:ph type="dt" sz="half" idx="10"/>
          </p:nvPr>
        </p:nvSpPr>
        <p:spPr/>
        <p:txBody>
          <a:bodyPr/>
          <a:lstStyle/>
          <a:p>
            <a:fld id="{4870E31A-B5C5-4FB6-A613-C9C80E2F3499}" type="datetime1">
              <a:rPr lang="en-US" smtClean="0"/>
              <a:pPr/>
              <a:t>5/8/2023</a:t>
            </a:fld>
            <a:endParaRPr lang="en-US"/>
          </a:p>
        </p:txBody>
      </p:sp>
      <p:sp>
        <p:nvSpPr>
          <p:cNvPr id="3" name="Footer Placeholder 2">
            <a:extLst>
              <a:ext uri="{FF2B5EF4-FFF2-40B4-BE49-F238E27FC236}">
                <a16:creationId xmlns:a16="http://schemas.microsoft.com/office/drawing/2014/main" id="{989AE005-8006-7071-9EC7-8C17E0ABBEB5}"/>
              </a:ext>
            </a:extLst>
          </p:cNvPr>
          <p:cNvSpPr>
            <a:spLocks noGrp="1"/>
          </p:cNvSpPr>
          <p:nvPr>
            <p:ph type="ftr" sz="quarter" idx="11"/>
          </p:nvPr>
        </p:nvSpPr>
        <p:spPr/>
        <p:txBody>
          <a:bodyPr/>
          <a:lstStyle/>
          <a:p>
            <a:r>
              <a:rPr lang="en-US"/>
              <a:t>CPE – 22060 Presentation</a:t>
            </a:r>
          </a:p>
        </p:txBody>
      </p:sp>
      <p:sp>
        <p:nvSpPr>
          <p:cNvPr id="4" name="Slide Number Placeholder 3">
            <a:extLst>
              <a:ext uri="{FF2B5EF4-FFF2-40B4-BE49-F238E27FC236}">
                <a16:creationId xmlns:a16="http://schemas.microsoft.com/office/drawing/2014/main" id="{06E43C10-A54E-4A17-991F-76EF33D790A3}"/>
              </a:ext>
            </a:extLst>
          </p:cNvPr>
          <p:cNvSpPr>
            <a:spLocks noGrp="1"/>
          </p:cNvSpPr>
          <p:nvPr>
            <p:ph type="sldNum" sz="quarter" idx="12"/>
          </p:nvPr>
        </p:nvSpPr>
        <p:spPr/>
        <p:txBody>
          <a:bodyPr/>
          <a:lstStyle/>
          <a:p>
            <a:r>
              <a:rPr lang="en-US" dirty="0"/>
              <a:t>39</a:t>
            </a:r>
          </a:p>
        </p:txBody>
      </p:sp>
      <p:pic>
        <p:nvPicPr>
          <p:cNvPr id="6" name="Picture 5">
            <a:extLst>
              <a:ext uri="{FF2B5EF4-FFF2-40B4-BE49-F238E27FC236}">
                <a16:creationId xmlns:a16="http://schemas.microsoft.com/office/drawing/2014/main" id="{88B90A32-DF82-B86D-6C4C-D9DA60376A5A}"/>
              </a:ext>
            </a:extLst>
          </p:cNvPr>
          <p:cNvPicPr>
            <a:picLocks noChangeAspect="1"/>
          </p:cNvPicPr>
          <p:nvPr/>
        </p:nvPicPr>
        <p:blipFill>
          <a:blip r:embed="rId2">
            <a:extLst>
              <a:ext uri="{BEBA8EAE-BF5A-486C-A8C5-ECC9F3942E4B}">
                <a14:imgProps xmlns:a14="http://schemas.microsoft.com/office/drawing/2010/main">
                  <a14:imgLayer r:embed="rId3">
                    <a14:imgEffect>
                      <a14:artisticTexturizer/>
                    </a14:imgEffect>
                    <a14:imgEffect>
                      <a14:colorTemperature colorTemp="11200"/>
                    </a14:imgEffect>
                    <a14:imgEffect>
                      <a14:saturation sat="400000"/>
                    </a14:imgEffect>
                  </a14:imgLayer>
                </a14:imgProps>
              </a:ext>
            </a:extLst>
          </a:blip>
          <a:stretch>
            <a:fillRect/>
          </a:stretch>
        </p:blipFill>
        <p:spPr>
          <a:xfrm>
            <a:off x="1676400" y="533400"/>
            <a:ext cx="6019800" cy="6019800"/>
          </a:xfrm>
          <a:prstGeom prst="rect">
            <a:avLst/>
          </a:prstGeom>
        </p:spPr>
      </p:pic>
    </p:spTree>
    <p:extLst>
      <p:ext uri="{BB962C8B-B14F-4D97-AF65-F5344CB8AC3E}">
        <p14:creationId xmlns:p14="http://schemas.microsoft.com/office/powerpoint/2010/main" val="3357569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839A1-099C-5450-72EA-B30C6F2D2D61}"/>
              </a:ext>
            </a:extLst>
          </p:cNvPr>
          <p:cNvSpPr>
            <a:spLocks noGrp="1"/>
          </p:cNvSpPr>
          <p:nvPr>
            <p:ph type="title"/>
          </p:nvPr>
        </p:nvSpPr>
        <p:spPr/>
        <p:txBody>
          <a:bodyPr>
            <a:noAutofit/>
          </a:bodyPr>
          <a:lstStyle/>
          <a:p>
            <a:r>
              <a:rPr lang="en-US" dirty="0"/>
              <a:t>3. Literature Survey</a:t>
            </a:r>
            <a:endParaRPr lang="en-IN" dirty="0"/>
          </a:p>
        </p:txBody>
      </p:sp>
      <p:sp>
        <p:nvSpPr>
          <p:cNvPr id="4" name="Date Placeholder 3">
            <a:extLst>
              <a:ext uri="{FF2B5EF4-FFF2-40B4-BE49-F238E27FC236}">
                <a16:creationId xmlns:a16="http://schemas.microsoft.com/office/drawing/2014/main" id="{DEDD9FE3-67F1-E94B-F29C-264C19D3B92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2D51C5C8-9730-6B03-A8AD-6D752D7188FE}"/>
              </a:ext>
            </a:extLst>
          </p:cNvPr>
          <p:cNvSpPr>
            <a:spLocks noGrp="1"/>
          </p:cNvSpPr>
          <p:nvPr>
            <p:ph type="ftr" sz="quarter" idx="11"/>
          </p:nvPr>
        </p:nvSpPr>
        <p:spPr/>
        <p:txBody>
          <a:bodyPr/>
          <a:lstStyle/>
          <a:p>
            <a:r>
              <a:rPr lang="en-US" dirty="0"/>
              <a:t>CPE – 22060 Presentation</a:t>
            </a:r>
          </a:p>
        </p:txBody>
      </p:sp>
      <p:sp>
        <p:nvSpPr>
          <p:cNvPr id="6" name="Slide Number Placeholder 5">
            <a:extLst>
              <a:ext uri="{FF2B5EF4-FFF2-40B4-BE49-F238E27FC236}">
                <a16:creationId xmlns:a16="http://schemas.microsoft.com/office/drawing/2014/main" id="{75037C80-24D2-93CE-BB35-7780D0400B00}"/>
              </a:ext>
            </a:extLst>
          </p:cNvPr>
          <p:cNvSpPr>
            <a:spLocks noGrp="1"/>
          </p:cNvSpPr>
          <p:nvPr>
            <p:ph type="sldNum" sz="quarter" idx="12"/>
          </p:nvPr>
        </p:nvSpPr>
        <p:spPr/>
        <p:txBody>
          <a:bodyPr/>
          <a:lstStyle/>
          <a:p>
            <a:fld id="{4AF1F8D0-972F-472E-AFE5-1F27E299DB0B}" type="slidenum">
              <a:rPr lang="en-US" smtClean="0"/>
              <a:pPr/>
              <a:t>5</a:t>
            </a:fld>
            <a:endParaRPr lang="en-US" dirty="0"/>
          </a:p>
        </p:txBody>
      </p:sp>
      <p:sp>
        <p:nvSpPr>
          <p:cNvPr id="11" name="Content Placeholder 10">
            <a:extLst>
              <a:ext uri="{FF2B5EF4-FFF2-40B4-BE49-F238E27FC236}">
                <a16:creationId xmlns:a16="http://schemas.microsoft.com/office/drawing/2014/main" id="{56C75A1C-B2FA-2050-036A-BE72A1877AE8}"/>
              </a:ext>
            </a:extLst>
          </p:cNvPr>
          <p:cNvSpPr>
            <a:spLocks noGrp="1"/>
          </p:cNvSpPr>
          <p:nvPr>
            <p:ph idx="1"/>
          </p:nvPr>
        </p:nvSpPr>
        <p:spPr>
          <a:xfrm>
            <a:off x="468087" y="968375"/>
            <a:ext cx="8229600" cy="5334000"/>
          </a:xfrm>
        </p:spPr>
        <p:txBody>
          <a:bodyPr/>
          <a:lstStyle/>
          <a:p>
            <a:endParaRPr lang="en-US" dirty="0"/>
          </a:p>
          <a:p>
            <a:endParaRPr lang="en-IN" dirty="0"/>
          </a:p>
        </p:txBody>
      </p:sp>
      <p:graphicFrame>
        <p:nvGraphicFramePr>
          <p:cNvPr id="9" name="Content Placeholder 5">
            <a:extLst>
              <a:ext uri="{FF2B5EF4-FFF2-40B4-BE49-F238E27FC236}">
                <a16:creationId xmlns:a16="http://schemas.microsoft.com/office/drawing/2014/main" id="{91BE0110-8A45-277D-15D7-F778C2D9BC79}"/>
              </a:ext>
            </a:extLst>
          </p:cNvPr>
          <p:cNvGraphicFramePr>
            <a:graphicFrameLocks/>
          </p:cNvGraphicFramePr>
          <p:nvPr>
            <p:extLst>
              <p:ext uri="{D42A27DB-BD31-4B8C-83A1-F6EECF244321}">
                <p14:modId xmlns:p14="http://schemas.microsoft.com/office/powerpoint/2010/main" val="2061896966"/>
              </p:ext>
            </p:extLst>
          </p:nvPr>
        </p:nvGraphicFramePr>
        <p:xfrm>
          <a:off x="544287" y="1143000"/>
          <a:ext cx="8077200" cy="4572000"/>
        </p:xfrm>
        <a:graphic>
          <a:graphicData uri="http://schemas.openxmlformats.org/drawingml/2006/table">
            <a:tbl>
              <a:tblPr firstRow="1" bandRow="1">
                <a:tableStyleId>{5C22544A-7EE6-4342-B048-85BDC9FD1C3A}</a:tableStyleId>
              </a:tblPr>
              <a:tblGrid>
                <a:gridCol w="760896">
                  <a:extLst>
                    <a:ext uri="{9D8B030D-6E8A-4147-A177-3AD203B41FA5}">
                      <a16:colId xmlns:a16="http://schemas.microsoft.com/office/drawing/2014/main" val="20000"/>
                    </a:ext>
                  </a:extLst>
                </a:gridCol>
                <a:gridCol w="1248649">
                  <a:extLst>
                    <a:ext uri="{9D8B030D-6E8A-4147-A177-3AD203B41FA5}">
                      <a16:colId xmlns:a16="http://schemas.microsoft.com/office/drawing/2014/main" val="20001"/>
                    </a:ext>
                  </a:extLst>
                </a:gridCol>
                <a:gridCol w="1419454">
                  <a:extLst>
                    <a:ext uri="{9D8B030D-6E8A-4147-A177-3AD203B41FA5}">
                      <a16:colId xmlns:a16="http://schemas.microsoft.com/office/drawing/2014/main" val="20002"/>
                    </a:ext>
                  </a:extLst>
                </a:gridCol>
                <a:gridCol w="2286000">
                  <a:extLst>
                    <a:ext uri="{9D8B030D-6E8A-4147-A177-3AD203B41FA5}">
                      <a16:colId xmlns:a16="http://schemas.microsoft.com/office/drawing/2014/main" val="20003"/>
                    </a:ext>
                  </a:extLst>
                </a:gridCol>
                <a:gridCol w="2362201">
                  <a:extLst>
                    <a:ext uri="{9D8B030D-6E8A-4147-A177-3AD203B41FA5}">
                      <a16:colId xmlns:a16="http://schemas.microsoft.com/office/drawing/2014/main" val="20004"/>
                    </a:ext>
                  </a:extLst>
                </a:gridCol>
              </a:tblGrid>
              <a:tr h="420877">
                <a:tc>
                  <a:txBody>
                    <a:bodyPr/>
                    <a:lstStyle/>
                    <a:p>
                      <a:r>
                        <a:rPr lang="en-US" sz="1800" b="1" kern="1200" dirty="0">
                          <a:solidFill>
                            <a:schemeClr val="lt1"/>
                          </a:solidFill>
                          <a:effectLst/>
                          <a:latin typeface="+mn-lt"/>
                          <a:ea typeface="+mn-ea"/>
                          <a:cs typeface="+mn-cs"/>
                        </a:rPr>
                        <a:t>YEAR</a:t>
                      </a:r>
                      <a:endParaRPr lang="en-US" dirty="0"/>
                    </a:p>
                  </a:txBody>
                  <a:tcPr marL="87629" marR="87629"/>
                </a:tc>
                <a:tc>
                  <a:txBody>
                    <a:bodyPr/>
                    <a:lstStyle/>
                    <a:p>
                      <a:r>
                        <a:rPr lang="en-US" sz="1800" b="1" kern="1200" dirty="0">
                          <a:solidFill>
                            <a:schemeClr val="lt1"/>
                          </a:solidFill>
                          <a:effectLst/>
                          <a:latin typeface="+mn-lt"/>
                          <a:ea typeface="+mn-ea"/>
                          <a:cs typeface="+mn-cs"/>
                        </a:rPr>
                        <a:t>AUTHOR</a:t>
                      </a:r>
                      <a:endParaRPr lang="en-US" dirty="0"/>
                    </a:p>
                  </a:txBody>
                  <a:tcPr marL="87629" marR="87629"/>
                </a:tc>
                <a:tc>
                  <a:txBody>
                    <a:bodyPr/>
                    <a:lstStyle/>
                    <a:p>
                      <a:r>
                        <a:rPr lang="en-US" sz="1800" b="1" kern="1200" dirty="0">
                          <a:solidFill>
                            <a:schemeClr val="lt1"/>
                          </a:solidFill>
                          <a:effectLst/>
                          <a:latin typeface="+mn-lt"/>
                          <a:ea typeface="+mn-ea"/>
                          <a:cs typeface="+mn-cs"/>
                        </a:rPr>
                        <a:t>OBJECTIVES</a:t>
                      </a:r>
                      <a:endParaRPr lang="en-US" dirty="0"/>
                    </a:p>
                  </a:txBody>
                  <a:tcPr marL="87629" marR="87629"/>
                </a:tc>
                <a:tc>
                  <a:txBody>
                    <a:bodyPr/>
                    <a:lstStyle/>
                    <a:p>
                      <a:r>
                        <a:rPr lang="en-US" sz="1800" b="1" kern="1200" dirty="0">
                          <a:solidFill>
                            <a:schemeClr val="lt1"/>
                          </a:solidFill>
                          <a:effectLst/>
                          <a:latin typeface="+mn-lt"/>
                          <a:ea typeface="+mn-ea"/>
                          <a:cs typeface="+mn-cs"/>
                        </a:rPr>
                        <a:t>METHODOLOGY</a:t>
                      </a:r>
                      <a:endParaRPr lang="en-US" dirty="0"/>
                    </a:p>
                  </a:txBody>
                  <a:tcPr marL="87629" marR="87629"/>
                </a:tc>
                <a:tc>
                  <a:txBody>
                    <a:bodyPr/>
                    <a:lstStyle/>
                    <a:p>
                      <a:r>
                        <a:rPr lang="en-US" sz="1800" b="1" kern="1200" dirty="0">
                          <a:solidFill>
                            <a:schemeClr val="lt1"/>
                          </a:solidFill>
                          <a:effectLst/>
                          <a:latin typeface="+mn-lt"/>
                          <a:ea typeface="+mn-ea"/>
                          <a:cs typeface="+mn-cs"/>
                        </a:rPr>
                        <a:t>PROBLEMS</a:t>
                      </a:r>
                      <a:endParaRPr lang="en-US" dirty="0"/>
                    </a:p>
                  </a:txBody>
                  <a:tcPr marL="87629" marR="87629"/>
                </a:tc>
                <a:extLst>
                  <a:ext uri="{0D108BD9-81ED-4DB2-BD59-A6C34878D82A}">
                    <a16:rowId xmlns:a16="http://schemas.microsoft.com/office/drawing/2014/main" val="10000"/>
                  </a:ext>
                </a:extLst>
              </a:tr>
              <a:tr h="4151123">
                <a:tc>
                  <a:txBody>
                    <a:bodyPr/>
                    <a:lstStyle/>
                    <a:p>
                      <a:r>
                        <a:rPr lang="en-US" dirty="0"/>
                        <a:t>2012</a:t>
                      </a:r>
                    </a:p>
                  </a:txBody>
                  <a:tcPr marL="87629" marR="87629"/>
                </a:tc>
                <a:tc>
                  <a:txBody>
                    <a:bodyPr/>
                    <a:lstStyle/>
                    <a:p>
                      <a:r>
                        <a:rPr lang="en-US" sz="1800" dirty="0" err="1"/>
                        <a:t>Ononiwu</a:t>
                      </a:r>
                      <a:r>
                        <a:rPr lang="en-US" sz="1800" dirty="0"/>
                        <a:t> G. </a:t>
                      </a:r>
                      <a:r>
                        <a:rPr lang="en-US" sz="1800" dirty="0" err="1"/>
                        <a:t>Chiagozie</a:t>
                      </a:r>
                      <a:endParaRPr lang="en-US" sz="1800" dirty="0"/>
                    </a:p>
                    <a:p>
                      <a:r>
                        <a:rPr lang="en-US" sz="1800" dirty="0"/>
                        <a:t>        &amp;</a:t>
                      </a:r>
                    </a:p>
                    <a:p>
                      <a:r>
                        <a:rPr lang="en-US" sz="1800" dirty="0" err="1"/>
                        <a:t>Okorafor</a:t>
                      </a:r>
                      <a:r>
                        <a:rPr lang="en-US" sz="1800" dirty="0"/>
                        <a:t> G. </a:t>
                      </a:r>
                      <a:r>
                        <a:rPr lang="en-US" sz="1800" dirty="0" err="1"/>
                        <a:t>Nwaji</a:t>
                      </a:r>
                      <a:endParaRPr lang="en-US" dirty="0"/>
                    </a:p>
                  </a:txBody>
                  <a:tcPr marL="87629" marR="87629"/>
                </a:tc>
                <a:tc>
                  <a:txBody>
                    <a:bodyPr/>
                    <a:lstStyle/>
                    <a:p>
                      <a:r>
                        <a:rPr lang="en-US" sz="1800" dirty="0"/>
                        <a:t>Radio-frequency identification (RFID)based Attendance System with Automatic Door Unit</a:t>
                      </a:r>
                      <a:endParaRPr lang="en-US" dirty="0"/>
                    </a:p>
                  </a:txBody>
                  <a:tcPr marL="87629" marR="87629"/>
                </a:tc>
                <a:tc>
                  <a:txBody>
                    <a:bodyPr/>
                    <a:lstStyle/>
                    <a:p>
                      <a:r>
                        <a:rPr lang="en-US" sz="1800" kern="1200" dirty="0">
                          <a:solidFill>
                            <a:schemeClr val="dk1"/>
                          </a:solidFill>
                          <a:effectLst/>
                          <a:latin typeface="+mn-lt"/>
                          <a:ea typeface="+mn-ea"/>
                          <a:cs typeface="+mn-cs"/>
                        </a:rPr>
                        <a:t>In this study of [2] </a:t>
                      </a:r>
                      <a:r>
                        <a:rPr lang="en-US" sz="1800" b="0" i="0" u="none" strike="noStrike" kern="1200" baseline="0" dirty="0">
                          <a:solidFill>
                            <a:schemeClr val="dk1"/>
                          </a:solidFill>
                          <a:latin typeface="+mn-lt"/>
                          <a:ea typeface="+mn-ea"/>
                          <a:cs typeface="+mn-cs"/>
                        </a:rPr>
                        <a:t>Radio-frequency identification (RFID) is a technology that uses radio waves to transfer data from an electronic tag, called RFID tag or label </a:t>
                      </a:r>
                      <a:r>
                        <a:rPr lang="en-US" sz="1800" b="0" i="0" u="none" strike="noStrike" baseline="0" dirty="0"/>
                        <a:t>uses energy from the tag reader and then attendance is marked.</a:t>
                      </a:r>
                      <a:endParaRPr lang="en-US" dirty="0"/>
                    </a:p>
                  </a:txBody>
                  <a:tcPr marL="87629" marR="87629"/>
                </a:tc>
                <a:tc>
                  <a:txBody>
                    <a:bodyPr/>
                    <a:lstStyle/>
                    <a:p>
                      <a:pPr marL="0" marR="4445" algn="l" defTabSz="914400" rtl="0" eaLnBrk="1" latinLnBrk="0" hangingPunct="1">
                        <a:lnSpc>
                          <a:spcPct val="100000"/>
                        </a:lnSpc>
                        <a:buFont typeface="Arial" panose="020B0604020202020204" pitchFamily="34" charset="0"/>
                        <a:buNone/>
                      </a:pPr>
                      <a:r>
                        <a:rPr lang="en-US" sz="1800" b="0" i="0" u="none" strike="noStrike" kern="1200" baseline="0" dirty="0">
                          <a:solidFill>
                            <a:schemeClr val="dk1"/>
                          </a:solidFill>
                          <a:latin typeface="+mn-lt"/>
                          <a:ea typeface="+mn-ea"/>
                          <a:cs typeface="+mn-cs"/>
                        </a:rPr>
                        <a:t>In this approach the problem is that An unknown person can make use of a valid ID card </a:t>
                      </a:r>
                      <a:r>
                        <a:rPr lang="en-IN" sz="1800" b="0" i="0" u="none" strike="noStrike" kern="1200" baseline="0" dirty="0">
                          <a:solidFill>
                            <a:schemeClr val="dk1"/>
                          </a:solidFill>
                          <a:latin typeface="+mn-lt"/>
                          <a:ea typeface="+mn-ea"/>
                          <a:cs typeface="+mn-cs"/>
                        </a:rPr>
                        <a:t>and enter the University.</a:t>
                      </a:r>
                    </a:p>
                  </a:txBody>
                  <a:tcPr marL="87629" marR="87629"/>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243363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839A1-099C-5450-72EA-B30C6F2D2D61}"/>
              </a:ext>
            </a:extLst>
          </p:cNvPr>
          <p:cNvSpPr>
            <a:spLocks noGrp="1"/>
          </p:cNvSpPr>
          <p:nvPr>
            <p:ph type="title"/>
          </p:nvPr>
        </p:nvSpPr>
        <p:spPr/>
        <p:txBody>
          <a:bodyPr>
            <a:noAutofit/>
          </a:bodyPr>
          <a:lstStyle/>
          <a:p>
            <a:r>
              <a:rPr lang="en-US" dirty="0"/>
              <a:t>3. Literature Survey</a:t>
            </a:r>
            <a:endParaRPr lang="en-IN" dirty="0"/>
          </a:p>
        </p:txBody>
      </p:sp>
      <p:sp>
        <p:nvSpPr>
          <p:cNvPr id="4" name="Date Placeholder 3">
            <a:extLst>
              <a:ext uri="{FF2B5EF4-FFF2-40B4-BE49-F238E27FC236}">
                <a16:creationId xmlns:a16="http://schemas.microsoft.com/office/drawing/2014/main" id="{DEDD9FE3-67F1-E94B-F29C-264C19D3B92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2D51C5C8-9730-6B03-A8AD-6D752D7188FE}"/>
              </a:ext>
            </a:extLst>
          </p:cNvPr>
          <p:cNvSpPr>
            <a:spLocks noGrp="1"/>
          </p:cNvSpPr>
          <p:nvPr>
            <p:ph type="ftr" sz="quarter" idx="11"/>
          </p:nvPr>
        </p:nvSpPr>
        <p:spPr/>
        <p:txBody>
          <a:bodyPr/>
          <a:lstStyle/>
          <a:p>
            <a:r>
              <a:rPr lang="en-US" dirty="0"/>
              <a:t>CPE – 22060 Presentation</a:t>
            </a:r>
          </a:p>
        </p:txBody>
      </p:sp>
      <p:sp>
        <p:nvSpPr>
          <p:cNvPr id="6" name="Slide Number Placeholder 5">
            <a:extLst>
              <a:ext uri="{FF2B5EF4-FFF2-40B4-BE49-F238E27FC236}">
                <a16:creationId xmlns:a16="http://schemas.microsoft.com/office/drawing/2014/main" id="{75037C80-24D2-93CE-BB35-7780D0400B00}"/>
              </a:ext>
            </a:extLst>
          </p:cNvPr>
          <p:cNvSpPr>
            <a:spLocks noGrp="1"/>
          </p:cNvSpPr>
          <p:nvPr>
            <p:ph type="sldNum" sz="quarter" idx="12"/>
          </p:nvPr>
        </p:nvSpPr>
        <p:spPr/>
        <p:txBody>
          <a:bodyPr/>
          <a:lstStyle/>
          <a:p>
            <a:fld id="{4AF1F8D0-972F-472E-AFE5-1F27E299DB0B}" type="slidenum">
              <a:rPr lang="en-US" smtClean="0"/>
              <a:pPr/>
              <a:t>6</a:t>
            </a:fld>
            <a:endParaRPr lang="en-US" dirty="0"/>
          </a:p>
        </p:txBody>
      </p:sp>
      <p:sp>
        <p:nvSpPr>
          <p:cNvPr id="11" name="Content Placeholder 10">
            <a:extLst>
              <a:ext uri="{FF2B5EF4-FFF2-40B4-BE49-F238E27FC236}">
                <a16:creationId xmlns:a16="http://schemas.microsoft.com/office/drawing/2014/main" id="{56C75A1C-B2FA-2050-036A-BE72A1877AE8}"/>
              </a:ext>
            </a:extLst>
          </p:cNvPr>
          <p:cNvSpPr>
            <a:spLocks noGrp="1"/>
          </p:cNvSpPr>
          <p:nvPr>
            <p:ph idx="1"/>
          </p:nvPr>
        </p:nvSpPr>
        <p:spPr/>
        <p:txBody>
          <a:bodyPr/>
          <a:lstStyle/>
          <a:p>
            <a:endParaRPr lang="en-IN" dirty="0"/>
          </a:p>
        </p:txBody>
      </p:sp>
      <p:graphicFrame>
        <p:nvGraphicFramePr>
          <p:cNvPr id="9" name="Content Placeholder 5">
            <a:extLst>
              <a:ext uri="{FF2B5EF4-FFF2-40B4-BE49-F238E27FC236}">
                <a16:creationId xmlns:a16="http://schemas.microsoft.com/office/drawing/2014/main" id="{91BE0110-8A45-277D-15D7-F778C2D9BC79}"/>
              </a:ext>
            </a:extLst>
          </p:cNvPr>
          <p:cNvGraphicFramePr>
            <a:graphicFrameLocks/>
          </p:cNvGraphicFramePr>
          <p:nvPr>
            <p:extLst>
              <p:ext uri="{D42A27DB-BD31-4B8C-83A1-F6EECF244321}">
                <p14:modId xmlns:p14="http://schemas.microsoft.com/office/powerpoint/2010/main" val="670481662"/>
              </p:ext>
            </p:extLst>
          </p:nvPr>
        </p:nvGraphicFramePr>
        <p:xfrm>
          <a:off x="533400" y="1143000"/>
          <a:ext cx="8077200" cy="4572000"/>
        </p:xfrm>
        <a:graphic>
          <a:graphicData uri="http://schemas.openxmlformats.org/drawingml/2006/table">
            <a:tbl>
              <a:tblPr firstRow="1" bandRow="1">
                <a:tableStyleId>{F5AB1C69-6EDB-4FF4-983F-18BD219EF322}</a:tableStyleId>
              </a:tblPr>
              <a:tblGrid>
                <a:gridCol w="685799">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2209800">
                  <a:extLst>
                    <a:ext uri="{9D8B030D-6E8A-4147-A177-3AD203B41FA5}">
                      <a16:colId xmlns:a16="http://schemas.microsoft.com/office/drawing/2014/main" val="20003"/>
                    </a:ext>
                  </a:extLst>
                </a:gridCol>
                <a:gridCol w="2362201">
                  <a:extLst>
                    <a:ext uri="{9D8B030D-6E8A-4147-A177-3AD203B41FA5}">
                      <a16:colId xmlns:a16="http://schemas.microsoft.com/office/drawing/2014/main" val="20004"/>
                    </a:ext>
                  </a:extLst>
                </a:gridCol>
              </a:tblGrid>
              <a:tr h="420877">
                <a:tc>
                  <a:txBody>
                    <a:bodyPr/>
                    <a:lstStyle/>
                    <a:p>
                      <a:r>
                        <a:rPr lang="en-US" sz="1800" b="1" kern="1200" dirty="0">
                          <a:solidFill>
                            <a:schemeClr val="lt1"/>
                          </a:solidFill>
                          <a:effectLst/>
                        </a:rPr>
                        <a:t>YEAR</a:t>
                      </a:r>
                      <a:endParaRPr lang="en-US" dirty="0"/>
                    </a:p>
                  </a:txBody>
                  <a:tcPr marL="87629" marR="87629"/>
                </a:tc>
                <a:tc>
                  <a:txBody>
                    <a:bodyPr/>
                    <a:lstStyle/>
                    <a:p>
                      <a:r>
                        <a:rPr lang="en-US" sz="1800" b="1" kern="1200" dirty="0">
                          <a:solidFill>
                            <a:schemeClr val="lt1"/>
                          </a:solidFill>
                          <a:effectLst/>
                        </a:rPr>
                        <a:t>AUTHOR</a:t>
                      </a:r>
                      <a:endParaRPr lang="en-US" dirty="0"/>
                    </a:p>
                  </a:txBody>
                  <a:tcPr marL="87629" marR="87629"/>
                </a:tc>
                <a:tc>
                  <a:txBody>
                    <a:bodyPr/>
                    <a:lstStyle/>
                    <a:p>
                      <a:r>
                        <a:rPr lang="en-US" sz="1800" b="1" kern="1200" dirty="0">
                          <a:solidFill>
                            <a:schemeClr val="lt1"/>
                          </a:solidFill>
                          <a:effectLst/>
                        </a:rPr>
                        <a:t>OBJECTIVES</a:t>
                      </a:r>
                      <a:endParaRPr lang="en-US" dirty="0"/>
                    </a:p>
                  </a:txBody>
                  <a:tcPr marL="87629" marR="87629"/>
                </a:tc>
                <a:tc>
                  <a:txBody>
                    <a:bodyPr/>
                    <a:lstStyle/>
                    <a:p>
                      <a:r>
                        <a:rPr lang="en-US" sz="1800" b="1" kern="1200" dirty="0">
                          <a:solidFill>
                            <a:schemeClr val="lt1"/>
                          </a:solidFill>
                          <a:effectLst/>
                        </a:rPr>
                        <a:t>METHODOLOGY</a:t>
                      </a:r>
                      <a:endParaRPr lang="en-US" dirty="0"/>
                    </a:p>
                  </a:txBody>
                  <a:tcPr marL="87629" marR="87629"/>
                </a:tc>
                <a:tc>
                  <a:txBody>
                    <a:bodyPr/>
                    <a:lstStyle/>
                    <a:p>
                      <a:r>
                        <a:rPr lang="en-US" sz="1800" b="1" kern="1200" dirty="0">
                          <a:solidFill>
                            <a:schemeClr val="lt1"/>
                          </a:solidFill>
                          <a:effectLst/>
                        </a:rPr>
                        <a:t>PROBLEMS</a:t>
                      </a:r>
                      <a:endParaRPr lang="en-US" dirty="0"/>
                    </a:p>
                  </a:txBody>
                  <a:tcPr marL="87629" marR="87629"/>
                </a:tc>
                <a:extLst>
                  <a:ext uri="{0D108BD9-81ED-4DB2-BD59-A6C34878D82A}">
                    <a16:rowId xmlns:a16="http://schemas.microsoft.com/office/drawing/2014/main" val="10000"/>
                  </a:ext>
                </a:extLst>
              </a:tr>
              <a:tr h="4151123">
                <a:tc>
                  <a:txBody>
                    <a:bodyPr/>
                    <a:lstStyle/>
                    <a:p>
                      <a:r>
                        <a:rPr lang="en-US" dirty="0"/>
                        <a:t>2012</a:t>
                      </a:r>
                    </a:p>
                  </a:txBody>
                  <a:tcPr marL="87629" marR="87629"/>
                </a:tc>
                <a:tc>
                  <a:txBody>
                    <a:bodyPr/>
                    <a:lstStyle/>
                    <a:p>
                      <a:r>
                        <a:rPr lang="en-US" sz="1800" dirty="0" err="1"/>
                        <a:t>O.Shoewu</a:t>
                      </a:r>
                      <a:r>
                        <a:rPr lang="en-US" sz="1800" dirty="0"/>
                        <a:t>, PhD,</a:t>
                      </a:r>
                    </a:p>
                    <a:p>
                      <a:r>
                        <a:rPr lang="en-US" sz="1800" dirty="0"/>
                        <a:t>        &amp;</a:t>
                      </a:r>
                    </a:p>
                    <a:p>
                      <a:r>
                        <a:rPr lang="en-US" sz="1800" dirty="0"/>
                        <a:t>O.A. Idowu, B.Sc.</a:t>
                      </a:r>
                      <a:endParaRPr lang="en-US" dirty="0"/>
                    </a:p>
                  </a:txBody>
                  <a:tcPr marL="87629" marR="87629"/>
                </a:tc>
                <a:tc>
                  <a:txBody>
                    <a:bodyPr/>
                    <a:lstStyle/>
                    <a:p>
                      <a:r>
                        <a:rPr lang="en-US" sz="1800" dirty="0"/>
                        <a:t>Development of Attendance Management System using Biometrics.</a:t>
                      </a:r>
                      <a:endParaRPr lang="en-US" dirty="0"/>
                    </a:p>
                  </a:txBody>
                  <a:tcPr marL="87629" marR="87629"/>
                </a:tc>
                <a:tc>
                  <a:txBody>
                    <a:bodyPr/>
                    <a:lstStyle/>
                    <a:p>
                      <a:r>
                        <a:rPr lang="en-US" sz="1800" kern="1200" dirty="0">
                          <a:solidFill>
                            <a:schemeClr val="dk1"/>
                          </a:solidFill>
                          <a:effectLst/>
                        </a:rPr>
                        <a:t>In this study of [3] </a:t>
                      </a:r>
                      <a:r>
                        <a:rPr lang="en-US" sz="1800" b="0" i="0" u="none" strike="noStrike" kern="1200" baseline="0" dirty="0">
                          <a:solidFill>
                            <a:schemeClr val="dk1"/>
                          </a:solidFill>
                          <a:latin typeface="+mn-lt"/>
                          <a:ea typeface="+mn-ea"/>
                          <a:cs typeface="+mn-cs"/>
                        </a:rPr>
                        <a:t>attendance management system it uses fingerprint identification. In identification, the system recognizes an individual by comparing his/her biometrics with every record in the database. </a:t>
                      </a:r>
                      <a:endParaRPr lang="en-US" dirty="0"/>
                    </a:p>
                  </a:txBody>
                  <a:tcPr marL="87629" marR="87629"/>
                </a:tc>
                <a:tc>
                  <a:txBody>
                    <a:bodyPr/>
                    <a:lstStyle/>
                    <a:p>
                      <a:pPr marL="0" marR="4445" algn="l" defTabSz="914400" rtl="0" eaLnBrk="1" latinLnBrk="0" hangingPunct="1">
                        <a:lnSpc>
                          <a:spcPct val="100000"/>
                        </a:lnSpc>
                        <a:buFont typeface="Arial" panose="020B0604020202020204" pitchFamily="34" charset="0"/>
                        <a:buNone/>
                      </a:pPr>
                      <a:r>
                        <a:rPr lang="en-US" sz="1800" b="0" u="none" strike="noStrike" baseline="0" dirty="0"/>
                        <a:t>The problem with this method is that for attendance students should go to the place where this hardware device is located or pass the hardware device around the students during class which can be a distraction to the students.</a:t>
                      </a:r>
                      <a:endParaRPr lang="en-IN" sz="1800" b="0" i="0" u="none" strike="noStrike" kern="1200" baseline="0" dirty="0">
                        <a:solidFill>
                          <a:schemeClr val="dk1"/>
                        </a:solidFill>
                        <a:latin typeface="+mn-lt"/>
                        <a:ea typeface="+mn-ea"/>
                        <a:cs typeface="+mn-cs"/>
                      </a:endParaRPr>
                    </a:p>
                  </a:txBody>
                  <a:tcPr marL="87629" marR="87629"/>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10726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839A1-099C-5450-72EA-B30C6F2D2D61}"/>
              </a:ext>
            </a:extLst>
          </p:cNvPr>
          <p:cNvSpPr>
            <a:spLocks noGrp="1"/>
          </p:cNvSpPr>
          <p:nvPr>
            <p:ph type="title"/>
          </p:nvPr>
        </p:nvSpPr>
        <p:spPr/>
        <p:txBody>
          <a:bodyPr>
            <a:noAutofit/>
          </a:bodyPr>
          <a:lstStyle/>
          <a:p>
            <a:r>
              <a:rPr lang="en-US" dirty="0"/>
              <a:t>3. Literature Survey</a:t>
            </a:r>
            <a:endParaRPr lang="en-IN" dirty="0"/>
          </a:p>
        </p:txBody>
      </p:sp>
      <p:sp>
        <p:nvSpPr>
          <p:cNvPr id="4" name="Date Placeholder 3">
            <a:extLst>
              <a:ext uri="{FF2B5EF4-FFF2-40B4-BE49-F238E27FC236}">
                <a16:creationId xmlns:a16="http://schemas.microsoft.com/office/drawing/2014/main" id="{DEDD9FE3-67F1-E94B-F29C-264C19D3B923}"/>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2D51C5C8-9730-6B03-A8AD-6D752D7188FE}"/>
              </a:ext>
            </a:extLst>
          </p:cNvPr>
          <p:cNvSpPr>
            <a:spLocks noGrp="1"/>
          </p:cNvSpPr>
          <p:nvPr>
            <p:ph type="ftr" sz="quarter" idx="11"/>
          </p:nvPr>
        </p:nvSpPr>
        <p:spPr/>
        <p:txBody>
          <a:bodyPr/>
          <a:lstStyle/>
          <a:p>
            <a:r>
              <a:rPr lang="en-US" dirty="0"/>
              <a:t>CPE – 22060 Presentation</a:t>
            </a:r>
          </a:p>
        </p:txBody>
      </p:sp>
      <p:sp>
        <p:nvSpPr>
          <p:cNvPr id="6" name="Slide Number Placeholder 5">
            <a:extLst>
              <a:ext uri="{FF2B5EF4-FFF2-40B4-BE49-F238E27FC236}">
                <a16:creationId xmlns:a16="http://schemas.microsoft.com/office/drawing/2014/main" id="{75037C80-24D2-93CE-BB35-7780D0400B00}"/>
              </a:ext>
            </a:extLst>
          </p:cNvPr>
          <p:cNvSpPr>
            <a:spLocks noGrp="1"/>
          </p:cNvSpPr>
          <p:nvPr>
            <p:ph type="sldNum" sz="quarter" idx="12"/>
          </p:nvPr>
        </p:nvSpPr>
        <p:spPr/>
        <p:txBody>
          <a:bodyPr/>
          <a:lstStyle/>
          <a:p>
            <a:fld id="{4AF1F8D0-972F-472E-AFE5-1F27E299DB0B}" type="slidenum">
              <a:rPr lang="en-US" smtClean="0"/>
              <a:pPr/>
              <a:t>7</a:t>
            </a:fld>
            <a:endParaRPr lang="en-US" dirty="0"/>
          </a:p>
        </p:txBody>
      </p:sp>
      <p:sp>
        <p:nvSpPr>
          <p:cNvPr id="11" name="Content Placeholder 10">
            <a:extLst>
              <a:ext uri="{FF2B5EF4-FFF2-40B4-BE49-F238E27FC236}">
                <a16:creationId xmlns:a16="http://schemas.microsoft.com/office/drawing/2014/main" id="{56C75A1C-B2FA-2050-036A-BE72A1877AE8}"/>
              </a:ext>
            </a:extLst>
          </p:cNvPr>
          <p:cNvSpPr>
            <a:spLocks noGrp="1"/>
          </p:cNvSpPr>
          <p:nvPr>
            <p:ph idx="1"/>
          </p:nvPr>
        </p:nvSpPr>
        <p:spPr/>
        <p:txBody>
          <a:bodyPr/>
          <a:lstStyle/>
          <a:p>
            <a:endParaRPr lang="en-IN" dirty="0"/>
          </a:p>
        </p:txBody>
      </p:sp>
      <p:graphicFrame>
        <p:nvGraphicFramePr>
          <p:cNvPr id="9" name="Content Placeholder 5">
            <a:extLst>
              <a:ext uri="{FF2B5EF4-FFF2-40B4-BE49-F238E27FC236}">
                <a16:creationId xmlns:a16="http://schemas.microsoft.com/office/drawing/2014/main" id="{91BE0110-8A45-277D-15D7-F778C2D9BC79}"/>
              </a:ext>
            </a:extLst>
          </p:cNvPr>
          <p:cNvGraphicFramePr>
            <a:graphicFrameLocks/>
          </p:cNvGraphicFramePr>
          <p:nvPr>
            <p:extLst>
              <p:ext uri="{D42A27DB-BD31-4B8C-83A1-F6EECF244321}">
                <p14:modId xmlns:p14="http://schemas.microsoft.com/office/powerpoint/2010/main" val="1847330830"/>
              </p:ext>
            </p:extLst>
          </p:nvPr>
        </p:nvGraphicFramePr>
        <p:xfrm>
          <a:off x="515430" y="1143000"/>
          <a:ext cx="8113140" cy="4572000"/>
        </p:xfrm>
        <a:graphic>
          <a:graphicData uri="http://schemas.openxmlformats.org/drawingml/2006/table">
            <a:tbl>
              <a:tblPr firstRow="1" bandRow="1">
                <a:tableStyleId>{93296810-A885-4BE3-A3E7-6D5BEEA58F35}</a:tableStyleId>
              </a:tblPr>
              <a:tblGrid>
                <a:gridCol w="721739">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524000">
                  <a:extLst>
                    <a:ext uri="{9D8B030D-6E8A-4147-A177-3AD203B41FA5}">
                      <a16:colId xmlns:a16="http://schemas.microsoft.com/office/drawing/2014/main" val="20002"/>
                    </a:ext>
                  </a:extLst>
                </a:gridCol>
                <a:gridCol w="2286000">
                  <a:extLst>
                    <a:ext uri="{9D8B030D-6E8A-4147-A177-3AD203B41FA5}">
                      <a16:colId xmlns:a16="http://schemas.microsoft.com/office/drawing/2014/main" val="20003"/>
                    </a:ext>
                  </a:extLst>
                </a:gridCol>
                <a:gridCol w="2362201">
                  <a:extLst>
                    <a:ext uri="{9D8B030D-6E8A-4147-A177-3AD203B41FA5}">
                      <a16:colId xmlns:a16="http://schemas.microsoft.com/office/drawing/2014/main" val="20004"/>
                    </a:ext>
                  </a:extLst>
                </a:gridCol>
              </a:tblGrid>
              <a:tr h="420877">
                <a:tc>
                  <a:txBody>
                    <a:bodyPr/>
                    <a:lstStyle/>
                    <a:p>
                      <a:r>
                        <a:rPr lang="en-US" sz="1800" b="1" kern="1200" dirty="0">
                          <a:solidFill>
                            <a:schemeClr val="lt1"/>
                          </a:solidFill>
                          <a:effectLst/>
                        </a:rPr>
                        <a:t>YEAR</a:t>
                      </a:r>
                      <a:endParaRPr lang="en-US" dirty="0"/>
                    </a:p>
                  </a:txBody>
                  <a:tcPr marL="87629" marR="87629"/>
                </a:tc>
                <a:tc>
                  <a:txBody>
                    <a:bodyPr/>
                    <a:lstStyle/>
                    <a:p>
                      <a:r>
                        <a:rPr lang="en-US" sz="1800" b="1" kern="1200" dirty="0">
                          <a:solidFill>
                            <a:schemeClr val="lt1"/>
                          </a:solidFill>
                          <a:effectLst/>
                        </a:rPr>
                        <a:t>AUTHOR</a:t>
                      </a:r>
                      <a:endParaRPr lang="en-US" dirty="0"/>
                    </a:p>
                  </a:txBody>
                  <a:tcPr marL="87629" marR="87629"/>
                </a:tc>
                <a:tc>
                  <a:txBody>
                    <a:bodyPr/>
                    <a:lstStyle/>
                    <a:p>
                      <a:r>
                        <a:rPr lang="en-US" sz="1800" b="1" kern="1200" dirty="0">
                          <a:solidFill>
                            <a:schemeClr val="lt1"/>
                          </a:solidFill>
                          <a:effectLst/>
                        </a:rPr>
                        <a:t>OBJECTIVES</a:t>
                      </a:r>
                      <a:endParaRPr lang="en-US" dirty="0"/>
                    </a:p>
                  </a:txBody>
                  <a:tcPr marL="87629" marR="87629"/>
                </a:tc>
                <a:tc>
                  <a:txBody>
                    <a:bodyPr/>
                    <a:lstStyle/>
                    <a:p>
                      <a:r>
                        <a:rPr lang="en-US" sz="1800" b="1" kern="1200" dirty="0">
                          <a:solidFill>
                            <a:schemeClr val="lt1"/>
                          </a:solidFill>
                          <a:effectLst/>
                        </a:rPr>
                        <a:t>METHODOLOGY</a:t>
                      </a:r>
                      <a:endParaRPr lang="en-US" dirty="0"/>
                    </a:p>
                  </a:txBody>
                  <a:tcPr marL="87629" marR="87629"/>
                </a:tc>
                <a:tc>
                  <a:txBody>
                    <a:bodyPr/>
                    <a:lstStyle/>
                    <a:p>
                      <a:r>
                        <a:rPr lang="en-US" sz="1800" b="1" kern="1200" dirty="0">
                          <a:solidFill>
                            <a:schemeClr val="lt1"/>
                          </a:solidFill>
                          <a:effectLst/>
                        </a:rPr>
                        <a:t>PROBLEMS</a:t>
                      </a:r>
                      <a:endParaRPr lang="en-US" dirty="0"/>
                    </a:p>
                  </a:txBody>
                  <a:tcPr marL="87629" marR="87629"/>
                </a:tc>
                <a:extLst>
                  <a:ext uri="{0D108BD9-81ED-4DB2-BD59-A6C34878D82A}">
                    <a16:rowId xmlns:a16="http://schemas.microsoft.com/office/drawing/2014/main" val="10000"/>
                  </a:ext>
                </a:extLst>
              </a:tr>
              <a:tr h="4151123">
                <a:tc>
                  <a:txBody>
                    <a:bodyPr/>
                    <a:lstStyle/>
                    <a:p>
                      <a:r>
                        <a:rPr lang="en-US" dirty="0"/>
                        <a:t>2013</a:t>
                      </a:r>
                    </a:p>
                  </a:txBody>
                  <a:tcPr marL="87629" marR="87629"/>
                </a:tc>
                <a:tc>
                  <a:txBody>
                    <a:bodyPr/>
                    <a:lstStyle/>
                    <a:p>
                      <a:r>
                        <a:rPr lang="en-US" sz="1800" dirty="0" err="1"/>
                        <a:t>Jomon</a:t>
                      </a:r>
                      <a:r>
                        <a:rPr lang="en-US" sz="1800" dirty="0"/>
                        <a:t> Joseph1</a:t>
                      </a:r>
                    </a:p>
                    <a:p>
                      <a:r>
                        <a:rPr lang="en-US" sz="1800" dirty="0"/>
                        <a:t>      &amp;</a:t>
                      </a:r>
                    </a:p>
                    <a:p>
                      <a:r>
                        <a:rPr lang="en-US" sz="1800" dirty="0"/>
                        <a:t> K. P. Zacharia</a:t>
                      </a:r>
                      <a:endParaRPr lang="en-US" dirty="0"/>
                    </a:p>
                  </a:txBody>
                  <a:tcPr marL="87629" marR="87629"/>
                </a:tc>
                <a:tc>
                  <a:txBody>
                    <a:bodyPr/>
                    <a:lstStyle/>
                    <a:p>
                      <a:r>
                        <a:rPr lang="en-US" sz="1800" dirty="0"/>
                        <a:t>Automatic Attendance Management System Using Face Recognition</a:t>
                      </a:r>
                      <a:endParaRPr lang="en-US" dirty="0"/>
                    </a:p>
                  </a:txBody>
                  <a:tcPr marL="87629" marR="87629"/>
                </a:tc>
                <a:tc>
                  <a:txBody>
                    <a:bodyPr/>
                    <a:lstStyle/>
                    <a:p>
                      <a:r>
                        <a:rPr lang="en-US" sz="1800" kern="1200" dirty="0">
                          <a:solidFill>
                            <a:schemeClr val="dk1"/>
                          </a:solidFill>
                          <a:effectLst/>
                        </a:rPr>
                        <a:t>In this study of </a:t>
                      </a:r>
                      <a:r>
                        <a:rPr lang="en-US" sz="1800" dirty="0"/>
                        <a:t>[4] authors proposed a face recognition based attendance system based on Eigenface recognition. Images are converted into eigenfaces, Recognition is performed by comparing eigenface got from the input image and eigenfaces in the database. </a:t>
                      </a:r>
                      <a:endParaRPr lang="en-US" dirty="0"/>
                    </a:p>
                  </a:txBody>
                  <a:tcPr marL="87629" marR="87629"/>
                </a:tc>
                <a:tc>
                  <a:txBody>
                    <a:bodyPr/>
                    <a:lstStyle/>
                    <a:p>
                      <a:pPr marL="0" marR="4445" algn="l" defTabSz="914400" rtl="0" eaLnBrk="1" latinLnBrk="0" hangingPunct="1">
                        <a:lnSpc>
                          <a:spcPct val="100000"/>
                        </a:lnSpc>
                        <a:buFont typeface="Arial" panose="020B0604020202020204" pitchFamily="34" charset="0"/>
                        <a:buNone/>
                      </a:pPr>
                      <a:r>
                        <a:rPr lang="en-US" sz="1800" dirty="0"/>
                        <a:t>The problem with this approach is that this method is very sensitive to face background, head orientations and it doesn’t recognize the face of a person if the person is wearing glasses or a grown beard, etc.</a:t>
                      </a:r>
                      <a:endParaRPr lang="en-IN" sz="1800" b="0" i="0" u="none" strike="noStrike" kern="1200" baseline="0" dirty="0">
                        <a:solidFill>
                          <a:schemeClr val="dk1"/>
                        </a:solidFill>
                        <a:latin typeface="+mn-lt"/>
                        <a:ea typeface="+mn-ea"/>
                        <a:cs typeface="+mn-cs"/>
                      </a:endParaRPr>
                    </a:p>
                  </a:txBody>
                  <a:tcPr marL="87629" marR="87629"/>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013808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C005A-9983-D748-7F1B-BFEA26A062E4}"/>
              </a:ext>
            </a:extLst>
          </p:cNvPr>
          <p:cNvSpPr>
            <a:spLocks noGrp="1"/>
          </p:cNvSpPr>
          <p:nvPr>
            <p:ph type="title"/>
          </p:nvPr>
        </p:nvSpPr>
        <p:spPr/>
        <p:txBody>
          <a:bodyPr>
            <a:noAutofit/>
          </a:bodyPr>
          <a:lstStyle/>
          <a:p>
            <a:r>
              <a:rPr lang="en-US" dirty="0"/>
              <a:t>Problem Definition</a:t>
            </a:r>
            <a:endParaRPr lang="en-IN" dirty="0"/>
          </a:p>
        </p:txBody>
      </p:sp>
      <p:sp>
        <p:nvSpPr>
          <p:cNvPr id="3" name="Content Placeholder 2">
            <a:extLst>
              <a:ext uri="{FF2B5EF4-FFF2-40B4-BE49-F238E27FC236}">
                <a16:creationId xmlns:a16="http://schemas.microsoft.com/office/drawing/2014/main" id="{4C9FC2AF-D4C8-7203-5548-ADFD3D5EA4BC}"/>
              </a:ext>
            </a:extLst>
          </p:cNvPr>
          <p:cNvSpPr>
            <a:spLocks noGrp="1"/>
          </p:cNvSpPr>
          <p:nvPr>
            <p:ph idx="1"/>
          </p:nvPr>
        </p:nvSpPr>
        <p:spPr/>
        <p:txBody>
          <a:bodyPr>
            <a:normAutofit/>
          </a:bodyPr>
          <a:lstStyle/>
          <a:p>
            <a:pPr marL="0" indent="0" algn="just">
              <a:buNone/>
            </a:pPr>
            <a:r>
              <a:rPr lang="en-US" sz="2800" dirty="0">
                <a:solidFill>
                  <a:srgbClr val="000000"/>
                </a:solidFill>
                <a:effectLst/>
                <a:ea typeface="Calibri" panose="020F0502020204030204" pitchFamily="34" charset="0"/>
              </a:rPr>
              <a:t>This proposed automated Attendance system is based on </a:t>
            </a:r>
            <a:r>
              <a:rPr lang="en-US" sz="2800" dirty="0" err="1">
                <a:solidFill>
                  <a:srgbClr val="000000"/>
                </a:solidFill>
                <a:effectLst/>
                <a:ea typeface="Calibri" panose="020F0502020204030204" pitchFamily="34" charset="0"/>
              </a:rPr>
              <a:t>haar</a:t>
            </a:r>
            <a:r>
              <a:rPr lang="en-US" sz="2800" dirty="0">
                <a:solidFill>
                  <a:srgbClr val="000000"/>
                </a:solidFill>
                <a:effectLst/>
                <a:ea typeface="Calibri" panose="020F0502020204030204" pitchFamily="34" charset="0"/>
              </a:rPr>
              <a:t> cascade for face detection and the LBPH algorithm for face recognition and attendance of the respective student will be marked automatically on table present in database.</a:t>
            </a:r>
            <a:endParaRPr lang="en-IN" sz="2800" dirty="0">
              <a:solidFill>
                <a:srgbClr val="000000"/>
              </a:solidFill>
              <a:effectLst/>
              <a:ea typeface="Calibri" panose="020F0502020204030204" pitchFamily="34" charset="0"/>
            </a:endParaRPr>
          </a:p>
          <a:p>
            <a:pPr marL="0" indent="0" algn="just">
              <a:buNone/>
            </a:pPr>
            <a:endParaRPr lang="en-IN" sz="2800" dirty="0"/>
          </a:p>
        </p:txBody>
      </p:sp>
      <p:sp>
        <p:nvSpPr>
          <p:cNvPr id="4" name="Date Placeholder 3">
            <a:extLst>
              <a:ext uri="{FF2B5EF4-FFF2-40B4-BE49-F238E27FC236}">
                <a16:creationId xmlns:a16="http://schemas.microsoft.com/office/drawing/2014/main" id="{B2106DAB-442F-84AE-4892-B56FD43DDE51}"/>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3909BDCC-F76C-42F4-03A5-345643008B55}"/>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21FEA1AD-237C-2589-704A-61F375839525}"/>
              </a:ext>
            </a:extLst>
          </p:cNvPr>
          <p:cNvSpPr>
            <a:spLocks noGrp="1"/>
          </p:cNvSpPr>
          <p:nvPr>
            <p:ph type="sldNum" sz="quarter" idx="12"/>
          </p:nvPr>
        </p:nvSpPr>
        <p:spPr/>
        <p:txBody>
          <a:bodyPr/>
          <a:lstStyle/>
          <a:p>
            <a:fld id="{4AF1F8D0-972F-472E-AFE5-1F27E299DB0B}" type="slidenum">
              <a:rPr lang="en-US" smtClean="0"/>
              <a:pPr/>
              <a:t>8</a:t>
            </a:fld>
            <a:endParaRPr lang="en-US"/>
          </a:p>
        </p:txBody>
      </p:sp>
    </p:spTree>
    <p:extLst>
      <p:ext uri="{BB962C8B-B14F-4D97-AF65-F5344CB8AC3E}">
        <p14:creationId xmlns:p14="http://schemas.microsoft.com/office/powerpoint/2010/main" val="4281115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FC27-0D07-387D-461C-CEA6E28B8048}"/>
              </a:ext>
            </a:extLst>
          </p:cNvPr>
          <p:cNvSpPr>
            <a:spLocks noGrp="1"/>
          </p:cNvSpPr>
          <p:nvPr>
            <p:ph type="title"/>
          </p:nvPr>
        </p:nvSpPr>
        <p:spPr>
          <a:xfrm>
            <a:off x="457200" y="220209"/>
            <a:ext cx="8229600" cy="639762"/>
          </a:xfrm>
        </p:spPr>
        <p:txBody>
          <a:bodyPr>
            <a:noAutofit/>
          </a:bodyPr>
          <a:lstStyle/>
          <a:p>
            <a:r>
              <a:rPr lang="en-US" dirty="0"/>
              <a:t>4. Scope of the project </a:t>
            </a:r>
            <a:endParaRPr lang="en-IN" dirty="0"/>
          </a:p>
        </p:txBody>
      </p:sp>
      <p:sp>
        <p:nvSpPr>
          <p:cNvPr id="3" name="Content Placeholder 2">
            <a:extLst>
              <a:ext uri="{FF2B5EF4-FFF2-40B4-BE49-F238E27FC236}">
                <a16:creationId xmlns:a16="http://schemas.microsoft.com/office/drawing/2014/main" id="{BF4FE819-DCD4-29A1-AE95-45520CF01E96}"/>
              </a:ext>
            </a:extLst>
          </p:cNvPr>
          <p:cNvSpPr>
            <a:spLocks noGrp="1"/>
          </p:cNvSpPr>
          <p:nvPr>
            <p:ph idx="1"/>
          </p:nvPr>
        </p:nvSpPr>
        <p:spPr>
          <a:xfrm>
            <a:off x="457200" y="1828800"/>
            <a:ext cx="8229600" cy="4495800"/>
          </a:xfrm>
        </p:spPr>
        <p:txBody>
          <a:bodyPr>
            <a:noAutofit/>
          </a:bodyPr>
          <a:lstStyle/>
          <a:p>
            <a:pPr algn="just"/>
            <a:r>
              <a:rPr lang="en-US" sz="2800" b="0" i="0" dirty="0">
                <a:solidFill>
                  <a:srgbClr val="212529"/>
                </a:solidFill>
                <a:effectLst/>
              </a:rPr>
              <a:t>Taking and tracking student attendance by facial recognition in specific time.</a:t>
            </a:r>
          </a:p>
          <a:p>
            <a:pPr algn="just"/>
            <a:r>
              <a:rPr lang="en-US" sz="2800" dirty="0"/>
              <a:t>It should </a:t>
            </a:r>
            <a:r>
              <a:rPr lang="en-US" sz="2800" b="0" i="0" u="none" strike="noStrike" baseline="0" dirty="0"/>
              <a:t>not be sensitive to face background, head orientations and it should recognizes a person’s face even if he grows a beard or wears glasses, etc.</a:t>
            </a:r>
          </a:p>
          <a:p>
            <a:pPr algn="just"/>
            <a:r>
              <a:rPr lang="en-US" sz="2800" dirty="0"/>
              <a:t>Compute the total attendance based on detected faces.</a:t>
            </a:r>
            <a:endParaRPr lang="en-US" sz="2800" b="0" i="0" dirty="0">
              <a:solidFill>
                <a:srgbClr val="212529"/>
              </a:solidFill>
              <a:effectLst/>
            </a:endParaRPr>
          </a:p>
          <a:p>
            <a:pPr algn="just"/>
            <a:r>
              <a:rPr lang="en-US" sz="2800" dirty="0">
                <a:solidFill>
                  <a:srgbClr val="212529"/>
                </a:solidFill>
              </a:rPr>
              <a:t>T</a:t>
            </a:r>
            <a:r>
              <a:rPr lang="en-US" sz="2800" b="0" i="0" dirty="0">
                <a:solidFill>
                  <a:srgbClr val="212529"/>
                </a:solidFill>
                <a:effectLst/>
              </a:rPr>
              <a:t>he faculty can export attendance report in PDF format.</a:t>
            </a:r>
          </a:p>
          <a:p>
            <a:endParaRPr lang="en-IN" sz="2800" dirty="0"/>
          </a:p>
          <a:p>
            <a:endParaRPr lang="en-IN" sz="2800" dirty="0"/>
          </a:p>
        </p:txBody>
      </p:sp>
      <p:sp>
        <p:nvSpPr>
          <p:cNvPr id="4" name="Date Placeholder 3">
            <a:extLst>
              <a:ext uri="{FF2B5EF4-FFF2-40B4-BE49-F238E27FC236}">
                <a16:creationId xmlns:a16="http://schemas.microsoft.com/office/drawing/2014/main" id="{2FBED99D-3D60-ADAB-4F51-DFE1777FA05B}"/>
              </a:ext>
            </a:extLst>
          </p:cNvPr>
          <p:cNvSpPr>
            <a:spLocks noGrp="1"/>
          </p:cNvSpPr>
          <p:nvPr>
            <p:ph type="dt" sz="half" idx="10"/>
          </p:nvPr>
        </p:nvSpPr>
        <p:spPr/>
        <p:txBody>
          <a:bodyPr/>
          <a:lstStyle/>
          <a:p>
            <a:fld id="{DF4AC57D-2F46-4B8C-ABCB-DBCD3863B507}" type="datetime1">
              <a:rPr lang="en-US" smtClean="0"/>
              <a:pPr/>
              <a:t>5/8/2023</a:t>
            </a:fld>
            <a:endParaRPr lang="en-US"/>
          </a:p>
        </p:txBody>
      </p:sp>
      <p:sp>
        <p:nvSpPr>
          <p:cNvPr id="5" name="Footer Placeholder 4">
            <a:extLst>
              <a:ext uri="{FF2B5EF4-FFF2-40B4-BE49-F238E27FC236}">
                <a16:creationId xmlns:a16="http://schemas.microsoft.com/office/drawing/2014/main" id="{F6F59F8D-1520-95E7-4C44-FF4C8A2182FB}"/>
              </a:ext>
            </a:extLst>
          </p:cNvPr>
          <p:cNvSpPr>
            <a:spLocks noGrp="1"/>
          </p:cNvSpPr>
          <p:nvPr>
            <p:ph type="ftr" sz="quarter" idx="11"/>
          </p:nvPr>
        </p:nvSpPr>
        <p:spPr/>
        <p:txBody>
          <a:bodyPr/>
          <a:lstStyle/>
          <a:p>
            <a:r>
              <a:rPr lang="en-US"/>
              <a:t>CPE – 22060 Presentation</a:t>
            </a:r>
            <a:endParaRPr lang="en-US" dirty="0"/>
          </a:p>
        </p:txBody>
      </p:sp>
      <p:sp>
        <p:nvSpPr>
          <p:cNvPr id="6" name="Slide Number Placeholder 5">
            <a:extLst>
              <a:ext uri="{FF2B5EF4-FFF2-40B4-BE49-F238E27FC236}">
                <a16:creationId xmlns:a16="http://schemas.microsoft.com/office/drawing/2014/main" id="{FC544DFF-0014-AE80-DE8B-44E9B376B999}"/>
              </a:ext>
            </a:extLst>
          </p:cNvPr>
          <p:cNvSpPr>
            <a:spLocks noGrp="1"/>
          </p:cNvSpPr>
          <p:nvPr>
            <p:ph type="sldNum" sz="quarter" idx="12"/>
          </p:nvPr>
        </p:nvSpPr>
        <p:spPr/>
        <p:txBody>
          <a:bodyPr/>
          <a:lstStyle/>
          <a:p>
            <a:fld id="{4AF1F8D0-972F-472E-AFE5-1F27E299DB0B}" type="slidenum">
              <a:rPr lang="en-US" smtClean="0"/>
              <a:pPr/>
              <a:t>9</a:t>
            </a:fld>
            <a:endParaRPr lang="en-US"/>
          </a:p>
        </p:txBody>
      </p:sp>
      <p:sp>
        <p:nvSpPr>
          <p:cNvPr id="7" name="Title 1">
            <a:extLst>
              <a:ext uri="{FF2B5EF4-FFF2-40B4-BE49-F238E27FC236}">
                <a16:creationId xmlns:a16="http://schemas.microsoft.com/office/drawing/2014/main" id="{4B3B7817-228A-FD0A-E703-E04C26D97FC0}"/>
              </a:ext>
            </a:extLst>
          </p:cNvPr>
          <p:cNvSpPr txBox="1">
            <a:spLocks/>
          </p:cNvSpPr>
          <p:nvPr/>
        </p:nvSpPr>
        <p:spPr>
          <a:xfrm>
            <a:off x="446314" y="991847"/>
            <a:ext cx="8229600" cy="639762"/>
          </a:xfrm>
          <a:prstGeom prst="rect">
            <a:avLst/>
          </a:prstGeom>
          <a:solidFill>
            <a:schemeClr val="lt1"/>
          </a:solidFill>
          <a:ln w="25400" cap="flat" cmpd="sng" algn="ctr">
            <a:solidFill>
              <a:schemeClr val="accent1"/>
            </a:solidFill>
            <a:prstDash val="solid"/>
          </a:ln>
          <a:effectLst/>
        </p:spPr>
        <p:txBody>
          <a:bodyPr vert="horz" lIns="91440" tIns="45720" rIns="91440" bIns="45720" rtlCol="0" anchor="ctr">
            <a:noAutofit/>
          </a:bodyPr>
          <a:lstStyle>
            <a:lvl1pPr algn="ctr" defTabSz="914400" rtl="0" eaLnBrk="1" latinLnBrk="0" hangingPunct="1">
              <a:spcBef>
                <a:spcPct val="0"/>
              </a:spcBef>
              <a:buNone/>
              <a:defRPr sz="4000" kern="1200">
                <a:solidFill>
                  <a:schemeClr val="tx1"/>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sz="3600" dirty="0"/>
              <a:t>4.1 User Requirements </a:t>
            </a:r>
            <a:endParaRPr lang="en-IN" sz="3600" dirty="0"/>
          </a:p>
        </p:txBody>
      </p:sp>
    </p:spTree>
    <p:extLst>
      <p:ext uri="{BB962C8B-B14F-4D97-AF65-F5344CB8AC3E}">
        <p14:creationId xmlns:p14="http://schemas.microsoft.com/office/powerpoint/2010/main" val="18980331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1113</TotalTime>
  <Words>2143</Words>
  <Application>Microsoft Office PowerPoint</Application>
  <PresentationFormat>On-screen Show (4:3)</PresentationFormat>
  <Paragraphs>317</Paragraphs>
  <Slides>41</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Cambria Math</vt:lpstr>
      <vt:lpstr>Wingdings</vt:lpstr>
      <vt:lpstr>Office Theme</vt:lpstr>
      <vt:lpstr>PowerPoint Presentation</vt:lpstr>
      <vt:lpstr>Content</vt:lpstr>
      <vt:lpstr>1. Abstract </vt:lpstr>
      <vt:lpstr>2. Introduction</vt:lpstr>
      <vt:lpstr>3. Literature Survey</vt:lpstr>
      <vt:lpstr>3. Literature Survey</vt:lpstr>
      <vt:lpstr>3. Literature Survey</vt:lpstr>
      <vt:lpstr>Problem Definition</vt:lpstr>
      <vt:lpstr>4. Scope of the project </vt:lpstr>
      <vt:lpstr>4.2 System Requirements </vt:lpstr>
      <vt:lpstr>5. Methodology</vt:lpstr>
      <vt:lpstr>5.2 Algorithms</vt:lpstr>
      <vt:lpstr>5.2.2 Haar Cascade Algorithm </vt:lpstr>
      <vt:lpstr>5.2.2 Haar Cascade Algorithm </vt:lpstr>
      <vt:lpstr>5.2.3 LBPH Algorithm </vt:lpstr>
      <vt:lpstr>Adding Student Details and Capture Images</vt:lpstr>
      <vt:lpstr>Adding Student Details and Capture Images</vt:lpstr>
      <vt:lpstr>Train Data</vt:lpstr>
      <vt:lpstr>PowerPoint Presentation</vt:lpstr>
      <vt:lpstr>Take Attendance </vt:lpstr>
      <vt:lpstr>Take Attendance </vt:lpstr>
      <vt:lpstr>6.Details of designs, working and processes</vt:lpstr>
      <vt:lpstr>6.2 Admin Module Design</vt:lpstr>
      <vt:lpstr>6.2 Admin Module Design</vt:lpstr>
      <vt:lpstr>6.3 Faculty Module Design</vt:lpstr>
      <vt:lpstr>6.3 Faculty Module Design</vt:lpstr>
      <vt:lpstr>7 Results and Applications</vt:lpstr>
      <vt:lpstr>7.1.2 Admin Home Screen</vt:lpstr>
      <vt:lpstr>7.1.3 Student Details Screen</vt:lpstr>
      <vt:lpstr>7.1.4 Training Dataset </vt:lpstr>
      <vt:lpstr>7.1.5 Manage Users Screen</vt:lpstr>
      <vt:lpstr>7.1.6 Faculty Home Screen</vt:lpstr>
      <vt:lpstr>7.1.7 Take Attendance Screen</vt:lpstr>
      <vt:lpstr>7.1.8 Live Attendance Marking </vt:lpstr>
      <vt:lpstr>7.1.9 View Attendance Screen</vt:lpstr>
      <vt:lpstr>7.1.10 Attendance Report </vt:lpstr>
      <vt:lpstr>7.2 Applications</vt:lpstr>
      <vt:lpstr>8. Conclusion and future scope</vt:lpstr>
      <vt:lpstr>8.2 Future Scope</vt:lpstr>
      <vt:lpstr>9. References and Bibliography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ssvps</dc:creator>
  <cp:lastModifiedBy>UNKNOWN CODER</cp:lastModifiedBy>
  <cp:revision>125</cp:revision>
  <dcterms:created xsi:type="dcterms:W3CDTF">2015-09-18T08:45:14Z</dcterms:created>
  <dcterms:modified xsi:type="dcterms:W3CDTF">2023-05-08T12:17:55Z</dcterms:modified>
</cp:coreProperties>
</file>

<file path=docProps/thumbnail.jpeg>
</file>